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3"/>
  </p:notesMasterIdLst>
  <p:sldIdLst>
    <p:sldId id="256" r:id="rId2"/>
    <p:sldId id="1166" r:id="rId3"/>
    <p:sldId id="271" r:id="rId4"/>
    <p:sldId id="269" r:id="rId5"/>
    <p:sldId id="1093" r:id="rId6"/>
    <p:sldId id="1169" r:id="rId7"/>
    <p:sldId id="1170" r:id="rId8"/>
    <p:sldId id="1171" r:id="rId9"/>
    <p:sldId id="1172" r:id="rId10"/>
    <p:sldId id="1168" r:id="rId11"/>
    <p:sldId id="1173" r:id="rId12"/>
    <p:sldId id="1174" r:id="rId13"/>
    <p:sldId id="1183" r:id="rId14"/>
    <p:sldId id="1187" r:id="rId15"/>
    <p:sldId id="1188" r:id="rId16"/>
    <p:sldId id="1189" r:id="rId17"/>
    <p:sldId id="1190" r:id="rId18"/>
    <p:sldId id="1184" r:id="rId19"/>
    <p:sldId id="1185" r:id="rId20"/>
    <p:sldId id="1186" r:id="rId21"/>
    <p:sldId id="1176" r:id="rId22"/>
    <p:sldId id="1191" r:id="rId23"/>
    <p:sldId id="1192" r:id="rId24"/>
    <p:sldId id="1193" r:id="rId25"/>
    <p:sldId id="1224" r:id="rId26"/>
    <p:sldId id="1225" r:id="rId27"/>
    <p:sldId id="1226" r:id="rId28"/>
    <p:sldId id="1194" r:id="rId29"/>
    <p:sldId id="1195" r:id="rId30"/>
    <p:sldId id="1196" r:id="rId31"/>
    <p:sldId id="1202" r:id="rId32"/>
    <p:sldId id="1203" r:id="rId33"/>
    <p:sldId id="1204" r:id="rId34"/>
    <p:sldId id="1205" r:id="rId35"/>
    <p:sldId id="1206" r:id="rId36"/>
    <p:sldId id="1207" r:id="rId37"/>
    <p:sldId id="1197" r:id="rId38"/>
    <p:sldId id="1208" r:id="rId39"/>
    <p:sldId id="1209" r:id="rId40"/>
    <p:sldId id="1210" r:id="rId41"/>
    <p:sldId id="1211" r:id="rId42"/>
    <p:sldId id="1214" r:id="rId43"/>
    <p:sldId id="1212" r:id="rId44"/>
    <p:sldId id="1213" r:id="rId45"/>
    <p:sldId id="1175" r:id="rId46"/>
    <p:sldId id="1216" r:id="rId47"/>
    <p:sldId id="1215" r:id="rId48"/>
    <p:sldId id="1217" r:id="rId49"/>
    <p:sldId id="1218" r:id="rId50"/>
    <p:sldId id="1220" r:id="rId51"/>
    <p:sldId id="1221" r:id="rId52"/>
    <p:sldId id="1222" r:id="rId53"/>
    <p:sldId id="1227" r:id="rId54"/>
    <p:sldId id="1228" r:id="rId55"/>
    <p:sldId id="1229" r:id="rId56"/>
    <p:sldId id="1241" r:id="rId57"/>
    <p:sldId id="1242" r:id="rId58"/>
    <p:sldId id="1243" r:id="rId59"/>
    <p:sldId id="1244" r:id="rId60"/>
    <p:sldId id="1245" r:id="rId61"/>
    <p:sldId id="1246" r:id="rId62"/>
    <p:sldId id="1230" r:id="rId63"/>
    <p:sldId id="1249" r:id="rId64"/>
    <p:sldId id="1250" r:id="rId65"/>
    <p:sldId id="1233" r:id="rId66"/>
    <p:sldId id="1234" r:id="rId67"/>
    <p:sldId id="1237" r:id="rId68"/>
    <p:sldId id="1238" r:id="rId69"/>
    <p:sldId id="1239" r:id="rId70"/>
    <p:sldId id="1240" r:id="rId71"/>
    <p:sldId id="1247" r:id="rId72"/>
    <p:sldId id="1232" r:id="rId73"/>
    <p:sldId id="1248" r:id="rId74"/>
    <p:sldId id="1177" r:id="rId75"/>
    <p:sldId id="1251" r:id="rId76"/>
    <p:sldId id="1252" r:id="rId77"/>
    <p:sldId id="1253" r:id="rId78"/>
    <p:sldId id="1254" r:id="rId79"/>
    <p:sldId id="1178" r:id="rId80"/>
    <p:sldId id="1255" r:id="rId81"/>
    <p:sldId id="1257" r:id="rId82"/>
    <p:sldId id="1256" r:id="rId83"/>
    <p:sldId id="1258" r:id="rId84"/>
    <p:sldId id="1260" r:id="rId85"/>
    <p:sldId id="1261" r:id="rId86"/>
    <p:sldId id="1179" r:id="rId87"/>
    <p:sldId id="1262" r:id="rId88"/>
    <p:sldId id="1263" r:id="rId89"/>
    <p:sldId id="1264" r:id="rId90"/>
    <p:sldId id="1180" r:id="rId91"/>
    <p:sldId id="1265" r:id="rId92"/>
    <p:sldId id="1266" r:id="rId93"/>
    <p:sldId id="1267" r:id="rId94"/>
    <p:sldId id="1268" r:id="rId95"/>
    <p:sldId id="1269" r:id="rId96"/>
    <p:sldId id="1270" r:id="rId97"/>
    <p:sldId id="1271" r:id="rId98"/>
    <p:sldId id="1272" r:id="rId99"/>
    <p:sldId id="1273" r:id="rId100"/>
    <p:sldId id="1274" r:id="rId101"/>
    <p:sldId id="1275" r:id="rId102"/>
    <p:sldId id="1182" r:id="rId103"/>
    <p:sldId id="1276" r:id="rId104"/>
    <p:sldId id="1278" r:id="rId105"/>
    <p:sldId id="1279" r:id="rId106"/>
    <p:sldId id="1280" r:id="rId107"/>
    <p:sldId id="1281" r:id="rId108"/>
    <p:sldId id="1282" r:id="rId109"/>
    <p:sldId id="1283" r:id="rId110"/>
    <p:sldId id="1284" r:id="rId111"/>
    <p:sldId id="1285" r:id="rId112"/>
    <p:sldId id="1286" r:id="rId113"/>
    <p:sldId id="1277" r:id="rId114"/>
    <p:sldId id="1287" r:id="rId115"/>
    <p:sldId id="1288" r:id="rId116"/>
    <p:sldId id="1289" r:id="rId117"/>
    <p:sldId id="1290" r:id="rId118"/>
    <p:sldId id="1291" r:id="rId119"/>
    <p:sldId id="1292" r:id="rId120"/>
    <p:sldId id="1293" r:id="rId121"/>
    <p:sldId id="270" r:id="rId122"/>
  </p:sldIdLst>
  <p:sldSz cx="12192000" cy="6858000"/>
  <p:notesSz cx="6858000" cy="9144000"/>
  <p:embeddedFontLst>
    <p:embeddedFont>
      <p:font typeface="Proxima Nova" charset="0"/>
      <p:regular r:id="rId124"/>
      <p:bold r:id="rId125"/>
      <p:italic r:id="rId126"/>
      <p:boldItalic r:id="rId127"/>
    </p:embeddedFont>
    <p:embeddedFont>
      <p:font typeface="Cambria" pitchFamily="18" charset="0"/>
      <p:regular r:id="rId128"/>
      <p:bold r:id="rId129"/>
      <p:italic r:id="rId130"/>
      <p:boldItalic r:id="rId131"/>
    </p:embeddedFont>
    <p:embeddedFont>
      <p:font typeface="Wingdings 3" pitchFamily="18" charset="2"/>
      <p:regular r:id="rId132"/>
    </p:embeddedFont>
    <p:embeddedFont>
      <p:font typeface="Roboto Condensed" charset="0"/>
      <p:regular r:id="rId133"/>
      <p:bold r:id="rId134"/>
      <p:italic r:id="rId135"/>
      <p:boldItalic r:id="rId136"/>
    </p:embeddedFont>
    <p:embeddedFont>
      <p:font typeface="Comic Sans MS" pitchFamily="66" charset="0"/>
      <p:regular r:id="rId137"/>
      <p:bold r:id="rId138"/>
      <p:italic r:id="rId139"/>
      <p:boldItalic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86868"/>
    <a:srgbClr val="909090"/>
    <a:srgbClr val="000000"/>
    <a:srgbClr val="40BAD2"/>
    <a:srgbClr val="EB2546"/>
    <a:srgbClr val="C2D5E1"/>
    <a:srgbClr val="0E69D8"/>
    <a:srgbClr val="D17B6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755" autoAdjust="0"/>
    <p:restoredTop sz="95033" autoAdjust="0"/>
  </p:normalViewPr>
  <p:slideViewPr>
    <p:cSldViewPr snapToGrid="0">
      <p:cViewPr varScale="1">
        <p:scale>
          <a:sx n="69" d="100"/>
          <a:sy n="69" d="100"/>
        </p:scale>
        <p:origin x="-666"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38"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1.fntdata"/><Relationship Id="rId129" Type="http://schemas.openxmlformats.org/officeDocument/2006/relationships/font" Target="fonts/font6.fntdata"/><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9.fntdata"/><Relationship Id="rId14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7.fntdata"/><Relationship Id="rId135" Type="http://schemas.openxmlformats.org/officeDocument/2006/relationships/font" Target="fonts/font12.fntdata"/><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1293292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154270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909495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531893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170928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0068005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0478738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8175509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520053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912443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477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579304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597024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9951047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9653748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148201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8699975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03795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8985915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13079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6042151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1512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167628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48036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9433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76703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01882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789824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27199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38495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679250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49626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8273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37625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0558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8199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688016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894020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95736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61174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617647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06122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280981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69770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5363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30875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102261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752757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913543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424780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457042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7078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50876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69788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47117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6316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97267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88924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292711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36881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39539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14676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5989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0567798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030222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1822386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74214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703538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0153496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959964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870720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85039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852160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35688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31353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332989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07035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1146793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4363038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7921166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872199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423791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6895799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011035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0806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494156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0080807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884974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2491111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6955861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1872074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2617610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488160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14068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812872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098290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025672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0650535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244704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564701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3718323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608186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0591065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0069240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789997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0617151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98575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6698770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235824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0572692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436370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832034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8623766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9097585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839166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676660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518275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324062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5.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png"/><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3.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5.png"/><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5.png"/><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5.png"/><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5.png"/><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5.pn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5.pn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5.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5.pn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5.png"/><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5.png"/><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5.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png"/><Relationship Id="rId7"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0.gif"/><Relationship Id="rId5" Type="http://schemas.openxmlformats.org/officeDocument/2006/relationships/image" Target="../media/image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5.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5.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5.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5.png"/><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5.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4.jpe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png"/><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801" y="18234"/>
            <a:ext cx="12182193" cy="6857999"/>
          </a:xfrm>
          <a:prstGeom prst="rect">
            <a:avLst/>
          </a:prstGeom>
          <a:noFill/>
          <a:ln>
            <a:noFill/>
          </a:ln>
        </p:spPr>
      </p:pic>
      <p:pic>
        <p:nvPicPr>
          <p:cNvPr id="55" name="Google Shape;55;p13"/>
          <p:cNvPicPr preferRelativeResize="0"/>
          <p:nvPr/>
        </p:nvPicPr>
        <p:blipFill>
          <a:blip r:embed="rId4">
            <a:alphaModFix/>
          </a:blip>
          <a:stretch>
            <a:fillRect/>
          </a:stretch>
        </p:blipFill>
        <p:spPr>
          <a:xfrm>
            <a:off x="6444551" y="2933700"/>
            <a:ext cx="4000500" cy="99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11929954" cy="355375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we learn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Other data structures such as arrays, linked list, stack, and queue are linear data structures that store data sequentially. In order to perform any operation in a linear data structure, the </a:t>
            </a:r>
            <a:r>
              <a:rPr lang="en-US" sz="2267" b="1" kern="1200" dirty="0">
                <a:solidFill>
                  <a:srgbClr val="C00000"/>
                </a:solidFill>
                <a:latin typeface="Cambria" panose="02040503050406030204" pitchFamily="18" charset="0"/>
                <a:ea typeface="Cambria" panose="02040503050406030204" pitchFamily="18" charset="0"/>
                <a:cs typeface="+mn-cs"/>
              </a:rPr>
              <a:t>time complexity increases</a:t>
            </a:r>
            <a:r>
              <a:rPr lang="en-US" sz="2267" kern="1200" dirty="0">
                <a:solidFill>
                  <a:srgbClr val="212121"/>
                </a:solidFill>
                <a:latin typeface="Cambria" panose="02040503050406030204" pitchFamily="18" charset="0"/>
                <a:ea typeface="Cambria" panose="02040503050406030204" pitchFamily="18" charset="0"/>
                <a:cs typeface="+mn-cs"/>
              </a:rPr>
              <a:t> with the </a:t>
            </a:r>
            <a:r>
              <a:rPr lang="en-US" sz="2267" b="1" kern="1200" dirty="0">
                <a:solidFill>
                  <a:srgbClr val="C00000"/>
                </a:solidFill>
                <a:latin typeface="Cambria" panose="02040503050406030204" pitchFamily="18" charset="0"/>
                <a:ea typeface="Cambria" panose="02040503050406030204" pitchFamily="18" charset="0"/>
                <a:cs typeface="+mn-cs"/>
              </a:rPr>
              <a:t>increase in the data size</a:t>
            </a:r>
            <a:r>
              <a:rPr lang="en-US" sz="2267" kern="1200" dirty="0">
                <a:solidFill>
                  <a:srgbClr val="212121"/>
                </a:solidFill>
                <a:latin typeface="Cambria" panose="02040503050406030204" pitchFamily="18" charset="0"/>
                <a:ea typeface="Cambria" panose="02040503050406030204" pitchFamily="18" charset="0"/>
                <a:cs typeface="+mn-cs"/>
              </a:rPr>
              <a:t>. But, it is not acceptable in today's computational world.</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Different </a:t>
            </a:r>
            <a:r>
              <a:rPr lang="en-US" sz="2267" b="1" kern="1200" dirty="0">
                <a:solidFill>
                  <a:srgbClr val="C00000"/>
                </a:solidFill>
                <a:latin typeface="Cambria" panose="02040503050406030204" pitchFamily="18" charset="0"/>
                <a:ea typeface="Cambria" panose="02040503050406030204" pitchFamily="18" charset="0"/>
                <a:cs typeface="+mn-cs"/>
              </a:rPr>
              <a:t>tree data structures allow quicker and easier access to the data </a:t>
            </a:r>
            <a:r>
              <a:rPr lang="en-US" sz="2267" kern="1200" dirty="0">
                <a:solidFill>
                  <a:srgbClr val="212121"/>
                </a:solidFill>
                <a:latin typeface="Cambria" panose="02040503050406030204" pitchFamily="18" charset="0"/>
                <a:ea typeface="Cambria" panose="02040503050406030204" pitchFamily="18" charset="0"/>
                <a:cs typeface="+mn-cs"/>
              </a:rPr>
              <a:t>as it is a </a:t>
            </a:r>
            <a:r>
              <a:rPr lang="en-US" sz="2267" b="1" kern="1200" dirty="0">
                <a:solidFill>
                  <a:srgbClr val="C00000"/>
                </a:solidFill>
                <a:latin typeface="Cambria" panose="02040503050406030204" pitchFamily="18" charset="0"/>
                <a:ea typeface="Cambria" panose="02040503050406030204" pitchFamily="18" charset="0"/>
                <a:cs typeface="+mn-cs"/>
              </a:rPr>
              <a:t>non-linear data structure</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1026" name="Picture 2" descr="Trees: data structure - Algol.dev - with illustrations and animations.">
            <a:extLst>
              <a:ext uri="{FF2B5EF4-FFF2-40B4-BE49-F238E27FC236}">
                <a16:creationId xmlns:a16="http://schemas.microsoft.com/office/drawing/2014/main" xmlns="" id="{5EA8C568-CE23-C4FA-FC03-FF330004304F}"/>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283201" y="3822197"/>
            <a:ext cx="5956104" cy="283768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971949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313274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RL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As already discussed, that double rotations are bit tougher than single rotation which has already explained.</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R L rotation = LL rotation + RR rotation, i.e., first LL rotation is performed on subtree and then RR rotation is performed on full tree, by full tree we mean the first node from the path of inserted node whose balance factor is other than -1, 0, or 1.</a:t>
            </a:r>
          </a:p>
        </p:txBody>
      </p:sp>
    </p:spTree>
    <p:extLst>
      <p:ext uri="{BB962C8B-B14F-4D97-AF65-F5344CB8AC3E}">
        <p14:creationId xmlns:p14="http://schemas.microsoft.com/office/powerpoint/2010/main" xmlns="" val="1600854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3558113" cy="217055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RL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Let us understand each and every step very clearly:</a:t>
            </a:r>
          </a:p>
        </p:txBody>
      </p:sp>
      <p:pic>
        <p:nvPicPr>
          <p:cNvPr id="3" name="Picture 2">
            <a:extLst>
              <a:ext uri="{FF2B5EF4-FFF2-40B4-BE49-F238E27FC236}">
                <a16:creationId xmlns:a16="http://schemas.microsoft.com/office/drawing/2014/main" xmlns="" id="{5D38BA33-F4E9-5DA1-9D9B-ABB0C8F4EEBE}"/>
              </a:ext>
            </a:extLst>
          </p:cNvPr>
          <p:cNvPicPr>
            <a:picLocks noChangeAspect="1"/>
          </p:cNvPicPr>
          <p:nvPr/>
        </p:nvPicPr>
        <p:blipFill>
          <a:blip r:embed="rId6"/>
          <a:stretch>
            <a:fillRect/>
          </a:stretch>
        </p:blipFill>
        <p:spPr>
          <a:xfrm>
            <a:off x="3804695" y="6366"/>
            <a:ext cx="8398582" cy="6845268"/>
          </a:xfrm>
          <a:prstGeom prst="rect">
            <a:avLst/>
          </a:prstGeom>
        </p:spPr>
      </p:pic>
    </p:spTree>
    <p:extLst>
      <p:ext uri="{BB962C8B-B14F-4D97-AF65-F5344CB8AC3E}">
        <p14:creationId xmlns:p14="http://schemas.microsoft.com/office/powerpoint/2010/main" xmlns="" val="19613285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 Tree &amp; B+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5266029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465937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Operation perform in AVL Tree: Insertion &amp; Deletion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the B tree has an order of m, then each node can have a maximum of m. In the case of minimum children, the leaf nodes have zero children, the root node has two children, and the internal nodes have a ceiling of m/2.</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Each node can have maximum (m-1) keys. For example, if the value of m is 5 then the maximum value of keys is 4.</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root node has minimum one key, whereas all the other nodes except the root node have (ceiling of m/2 - 1) minimum keys.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we perform insertion in the B tree, then the node is always inserted in the leaf node.</a:t>
            </a:r>
          </a:p>
        </p:txBody>
      </p:sp>
    </p:spTree>
    <p:extLst>
      <p:ext uri="{BB962C8B-B14F-4D97-AF65-F5344CB8AC3E}">
        <p14:creationId xmlns:p14="http://schemas.microsoft.com/office/powerpoint/2010/main" xmlns="" val="2412214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515951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Insert 4.</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algn="just">
              <a:lnSpc>
                <a:spcPct val="114000"/>
              </a:lnSpc>
              <a:spcBef>
                <a:spcPts val="1333"/>
              </a:spcBef>
              <a:buClr>
                <a:srgbClr val="B84742"/>
              </a:buCl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 </a:t>
            </a:r>
            <a:r>
              <a:rPr lang="en-US" sz="2267" kern="1200" dirty="0">
                <a:solidFill>
                  <a:srgbClr val="212121"/>
                </a:solidFill>
                <a:latin typeface="Cambria" panose="02040503050406030204" pitchFamily="18" charset="0"/>
                <a:ea typeface="Cambria" panose="02040503050406030204" pitchFamily="18" charset="0"/>
                <a:cs typeface="+mn-cs"/>
              </a:rPr>
              <a:t>Since 2&lt;4, insert 2 to the left of 4 in the same node.</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p:txBody>
      </p:sp>
      <p:pic>
        <p:nvPicPr>
          <p:cNvPr id="3" name="Picture 2">
            <a:extLst>
              <a:ext uri="{FF2B5EF4-FFF2-40B4-BE49-F238E27FC236}">
                <a16:creationId xmlns:a16="http://schemas.microsoft.com/office/drawing/2014/main" xmlns="" id="{26A99239-2A80-90C8-4FD5-0AC379859C09}"/>
              </a:ext>
            </a:extLst>
          </p:cNvPr>
          <p:cNvPicPr>
            <a:picLocks noChangeAspect="1"/>
          </p:cNvPicPr>
          <p:nvPr/>
        </p:nvPicPr>
        <p:blipFill>
          <a:blip r:embed="rId6"/>
          <a:stretch>
            <a:fillRect/>
          </a:stretch>
        </p:blipFill>
        <p:spPr>
          <a:xfrm>
            <a:off x="5073044" y="2833740"/>
            <a:ext cx="2045911" cy="1202748"/>
          </a:xfrm>
          <a:prstGeom prst="rect">
            <a:avLst/>
          </a:prstGeom>
        </p:spPr>
      </p:pic>
      <p:pic>
        <p:nvPicPr>
          <p:cNvPr id="5" name="Picture 4">
            <a:extLst>
              <a:ext uri="{FF2B5EF4-FFF2-40B4-BE49-F238E27FC236}">
                <a16:creationId xmlns:a16="http://schemas.microsoft.com/office/drawing/2014/main" xmlns="" id="{E85FC85B-4278-7AFB-CB72-81ADD957E9F3}"/>
              </a:ext>
            </a:extLst>
          </p:cNvPr>
          <p:cNvPicPr>
            <a:picLocks noChangeAspect="1"/>
          </p:cNvPicPr>
          <p:nvPr/>
        </p:nvPicPr>
        <p:blipFill>
          <a:blip r:embed="rId7"/>
          <a:stretch>
            <a:fillRect/>
          </a:stretch>
        </p:blipFill>
        <p:spPr>
          <a:xfrm>
            <a:off x="4997304" y="5226980"/>
            <a:ext cx="2187462" cy="1190952"/>
          </a:xfrm>
          <a:prstGeom prst="rect">
            <a:avLst/>
          </a:prstGeom>
        </p:spPr>
      </p:pic>
    </p:spTree>
    <p:extLst>
      <p:ext uri="{BB962C8B-B14F-4D97-AF65-F5344CB8AC3E}">
        <p14:creationId xmlns:p14="http://schemas.microsoft.com/office/powerpoint/2010/main" xmlns="" val="8905527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353047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a:t>
            </a:r>
            <a:r>
              <a:rPr lang="en-US" sz="2267" kern="1200" dirty="0">
                <a:solidFill>
                  <a:srgbClr val="212121"/>
                </a:solidFill>
                <a:latin typeface="Cambria" panose="02040503050406030204" pitchFamily="18" charset="0"/>
                <a:ea typeface="Cambria" panose="02040503050406030204" pitchFamily="18" charset="0"/>
                <a:cs typeface="+mn-cs"/>
              </a:rPr>
              <a:t> Since 20&gt;4, insert 20 to the right of 4 in the same node. As we now, maximum number of keys in the node are 2, one of these keys will have to be moved to a node above to split it. 4 being the middle element will move up and 2 and 20 will be its left and right nodes respectively.</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xmlns="" id="{B92E45BD-C513-0874-6198-44B6735DE3C5}"/>
              </a:ext>
            </a:extLst>
          </p:cNvPr>
          <p:cNvPicPr>
            <a:picLocks noChangeAspect="1"/>
          </p:cNvPicPr>
          <p:nvPr/>
        </p:nvPicPr>
        <p:blipFill>
          <a:blip r:embed="rId6"/>
          <a:stretch>
            <a:fillRect/>
          </a:stretch>
        </p:blipFill>
        <p:spPr>
          <a:xfrm>
            <a:off x="3974632" y="4338260"/>
            <a:ext cx="4242736" cy="1747580"/>
          </a:xfrm>
          <a:prstGeom prst="rect">
            <a:avLst/>
          </a:prstGeom>
        </p:spPr>
      </p:pic>
    </p:spTree>
    <p:extLst>
      <p:ext uri="{BB962C8B-B14F-4D97-AF65-F5344CB8AC3E}">
        <p14:creationId xmlns:p14="http://schemas.microsoft.com/office/powerpoint/2010/main" xmlns="" val="3226837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73500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a:t>
            </a:r>
            <a:r>
              <a:rPr lang="en-US" sz="2267" kern="1200" dirty="0">
                <a:solidFill>
                  <a:srgbClr val="212121"/>
                </a:solidFill>
                <a:latin typeface="Cambria" panose="02040503050406030204" pitchFamily="18" charset="0"/>
                <a:ea typeface="Cambria" panose="02040503050406030204" pitchFamily="18" charset="0"/>
                <a:cs typeface="+mn-cs"/>
              </a:rPr>
              <a:t> 10&gt;4 and 10&lt;20 and thus, 10 will be inserted as a key in the node that contains 20 as a key.</a:t>
            </a:r>
          </a:p>
        </p:txBody>
      </p:sp>
      <p:pic>
        <p:nvPicPr>
          <p:cNvPr id="4" name="Picture 3">
            <a:extLst>
              <a:ext uri="{FF2B5EF4-FFF2-40B4-BE49-F238E27FC236}">
                <a16:creationId xmlns:a16="http://schemas.microsoft.com/office/drawing/2014/main" xmlns="" id="{66F2CE76-056A-3269-D13E-4867B08C1D8C}"/>
              </a:ext>
            </a:extLst>
          </p:cNvPr>
          <p:cNvPicPr>
            <a:picLocks noChangeAspect="1"/>
          </p:cNvPicPr>
          <p:nvPr/>
        </p:nvPicPr>
        <p:blipFill>
          <a:blip r:embed="rId6"/>
          <a:stretch>
            <a:fillRect/>
          </a:stretch>
        </p:blipFill>
        <p:spPr>
          <a:xfrm>
            <a:off x="4665843" y="3367380"/>
            <a:ext cx="2850383" cy="1948240"/>
          </a:xfrm>
          <a:prstGeom prst="rect">
            <a:avLst/>
          </a:prstGeom>
        </p:spPr>
      </p:pic>
    </p:spTree>
    <p:extLst>
      <p:ext uri="{BB962C8B-B14F-4D97-AF65-F5344CB8AC3E}">
        <p14:creationId xmlns:p14="http://schemas.microsoft.com/office/powerpoint/2010/main" xmlns="" val="11753780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33726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Step-5:</a:t>
            </a:r>
            <a:r>
              <a:rPr lang="en-US" sz="2267" kern="1200" dirty="0">
                <a:solidFill>
                  <a:srgbClr val="212121"/>
                </a:solidFill>
                <a:latin typeface="Cambria" panose="02040503050406030204" pitchFamily="18" charset="0"/>
                <a:ea typeface="Cambria" panose="02040503050406030204" pitchFamily="18" charset="0"/>
                <a:cs typeface="+mn-cs"/>
              </a:rPr>
              <a:t> Since 1&lt;2, it will be inserted as a key in the node that contains 2 as a key.</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xmlns="" id="{7AB7324B-5017-37CB-23E5-093EB5F3EB2B}"/>
              </a:ext>
            </a:extLst>
          </p:cNvPr>
          <p:cNvPicPr>
            <a:picLocks noChangeAspect="1"/>
          </p:cNvPicPr>
          <p:nvPr/>
        </p:nvPicPr>
        <p:blipFill>
          <a:blip r:embed="rId6"/>
          <a:stretch>
            <a:fillRect/>
          </a:stretch>
        </p:blipFill>
        <p:spPr>
          <a:xfrm>
            <a:off x="4885133" y="2970474"/>
            <a:ext cx="2411804" cy="1940163"/>
          </a:xfrm>
          <a:prstGeom prst="rect">
            <a:avLst/>
          </a:prstGeom>
        </p:spPr>
      </p:pic>
    </p:spTree>
    <p:extLst>
      <p:ext uri="{BB962C8B-B14F-4D97-AF65-F5344CB8AC3E}">
        <p14:creationId xmlns:p14="http://schemas.microsoft.com/office/powerpoint/2010/main" xmlns="" val="538647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353047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Step-6:</a:t>
            </a:r>
            <a:r>
              <a:rPr lang="en-US" sz="2267" kern="1200" dirty="0">
                <a:solidFill>
                  <a:srgbClr val="212121"/>
                </a:solidFill>
                <a:latin typeface="Cambria" panose="02040503050406030204" pitchFamily="18" charset="0"/>
                <a:ea typeface="Cambria" panose="02040503050406030204" pitchFamily="18" charset="0"/>
                <a:cs typeface="+mn-cs"/>
              </a:rPr>
              <a:t> 14&gt;10 and 14&lt;20. Since the number of keys in that node exceeds the maximum number of keys, the node will split after the middle key moves </a:t>
            </a:r>
            <a:r>
              <a:rPr lang="en-US" sz="2267" kern="1200" dirty="0" err="1">
                <a:solidFill>
                  <a:srgbClr val="212121"/>
                </a:solidFill>
                <a:latin typeface="Cambria" panose="02040503050406030204" pitchFamily="18" charset="0"/>
                <a:ea typeface="Cambria" panose="02040503050406030204" pitchFamily="18" charset="0"/>
                <a:cs typeface="+mn-cs"/>
              </a:rPr>
              <a:t>upto</a:t>
            </a:r>
            <a:r>
              <a:rPr lang="en-US" sz="2267" kern="1200" dirty="0">
                <a:solidFill>
                  <a:srgbClr val="212121"/>
                </a:solidFill>
                <a:latin typeface="Cambria" panose="02040503050406030204" pitchFamily="18" charset="0"/>
                <a:ea typeface="Cambria" panose="02040503050406030204" pitchFamily="18" charset="0"/>
                <a:cs typeface="+mn-cs"/>
              </a:rPr>
              <a:t> the node in the above line. Thus, 14 gets added to the right of 4 in the node that contains 4, and 10 and 20 are split as 2 separate nodes.</a:t>
            </a:r>
            <a:endParaRPr lang="en-IN" sz="2000" b="0" i="0" dirty="0">
              <a:solidFill>
                <a:srgbClr val="61738E"/>
              </a:solidFill>
              <a:effectLst/>
              <a:latin typeface="__Source_Sans_Pro_fea366"/>
            </a:endParaRPr>
          </a:p>
        </p:txBody>
      </p:sp>
      <p:pic>
        <p:nvPicPr>
          <p:cNvPr id="4" name="Picture 3">
            <a:extLst>
              <a:ext uri="{FF2B5EF4-FFF2-40B4-BE49-F238E27FC236}">
                <a16:creationId xmlns:a16="http://schemas.microsoft.com/office/drawing/2014/main" xmlns="" id="{C2F8F34C-19A6-F8D0-2FF2-84FBDB6C28CD}"/>
              </a:ext>
            </a:extLst>
          </p:cNvPr>
          <p:cNvPicPr>
            <a:picLocks noChangeAspect="1"/>
          </p:cNvPicPr>
          <p:nvPr/>
        </p:nvPicPr>
        <p:blipFill>
          <a:blip r:embed="rId6"/>
          <a:stretch>
            <a:fillRect/>
          </a:stretch>
        </p:blipFill>
        <p:spPr>
          <a:xfrm>
            <a:off x="3135498" y="4162854"/>
            <a:ext cx="5921003" cy="1802466"/>
          </a:xfrm>
          <a:prstGeom prst="rect">
            <a:avLst/>
          </a:prstGeom>
        </p:spPr>
      </p:pic>
    </p:spTree>
    <p:extLst>
      <p:ext uri="{BB962C8B-B14F-4D97-AF65-F5344CB8AC3E}">
        <p14:creationId xmlns:p14="http://schemas.microsoft.com/office/powerpoint/2010/main" xmlns="" val="17349836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33726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Step-7:</a:t>
            </a:r>
            <a:r>
              <a:rPr lang="en-US" sz="2267" kern="1200" dirty="0">
                <a:solidFill>
                  <a:srgbClr val="212121"/>
                </a:solidFill>
                <a:latin typeface="Cambria" panose="02040503050406030204" pitchFamily="18" charset="0"/>
                <a:ea typeface="Cambria" panose="02040503050406030204" pitchFamily="18" charset="0"/>
                <a:cs typeface="+mn-cs"/>
              </a:rPr>
              <a:t> Since 7&lt;10, it gets inserted to the left in the node that contains 10 as a key.</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xmlns="" id="{E4BBF3FA-A695-48A8-D3F6-BBAD08829813}"/>
              </a:ext>
            </a:extLst>
          </p:cNvPr>
          <p:cNvPicPr>
            <a:picLocks noChangeAspect="1"/>
          </p:cNvPicPr>
          <p:nvPr/>
        </p:nvPicPr>
        <p:blipFill>
          <a:blip r:embed="rId6"/>
          <a:stretch>
            <a:fillRect/>
          </a:stretch>
        </p:blipFill>
        <p:spPr>
          <a:xfrm>
            <a:off x="4388074" y="3403900"/>
            <a:ext cx="3405922" cy="2112980"/>
          </a:xfrm>
          <a:prstGeom prst="rect">
            <a:avLst/>
          </a:prstGeom>
        </p:spPr>
      </p:pic>
    </p:spTree>
    <p:extLst>
      <p:ext uri="{BB962C8B-B14F-4D97-AF65-F5344CB8AC3E}">
        <p14:creationId xmlns:p14="http://schemas.microsoft.com/office/powerpoint/2010/main" xmlns="" val="774327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Representation of Binary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38724916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432595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Step-8:</a:t>
            </a:r>
            <a:r>
              <a:rPr lang="en-US" sz="2267" kern="1200" dirty="0">
                <a:solidFill>
                  <a:srgbClr val="212121"/>
                </a:solidFill>
                <a:latin typeface="Cambria" panose="02040503050406030204" pitchFamily="18" charset="0"/>
                <a:ea typeface="Cambria" panose="02040503050406030204" pitchFamily="18" charset="0"/>
                <a:cs typeface="+mn-cs"/>
              </a:rPr>
              <a:t> 11&lt;14 and 11&gt;10. Thus, 11 should get added to the right of the node that contains 7 and 10. However, since the maximum number of keys in the tree are 2, a split should take place. Thus, the middle element 10 moves to the above node and 7 and 11 split as separate nodes. The above node now contains 4, 10 and 14. Since the count of keys exceeds the maximum key count, there would be a split there. Now, 10 is the root node with 4 and 14 as its children.</a:t>
            </a:r>
            <a:endParaRPr lang="en-IN" sz="2000" b="0" i="0" dirty="0">
              <a:solidFill>
                <a:srgbClr val="61738E"/>
              </a:solidFill>
              <a:effectLst/>
              <a:latin typeface="__Source_Sans_Pro_fea366"/>
            </a:endParaRPr>
          </a:p>
        </p:txBody>
      </p:sp>
      <p:pic>
        <p:nvPicPr>
          <p:cNvPr id="4" name="Picture 3">
            <a:extLst>
              <a:ext uri="{FF2B5EF4-FFF2-40B4-BE49-F238E27FC236}">
                <a16:creationId xmlns:a16="http://schemas.microsoft.com/office/drawing/2014/main" xmlns="" id="{3444BD26-AEEC-7951-CC35-449B71BF2C38}"/>
              </a:ext>
            </a:extLst>
          </p:cNvPr>
          <p:cNvPicPr>
            <a:picLocks noChangeAspect="1"/>
          </p:cNvPicPr>
          <p:nvPr/>
        </p:nvPicPr>
        <p:blipFill>
          <a:blip r:embed="rId6"/>
          <a:stretch>
            <a:fillRect/>
          </a:stretch>
        </p:blipFill>
        <p:spPr>
          <a:xfrm>
            <a:off x="2334354" y="4531361"/>
            <a:ext cx="7512227" cy="2128522"/>
          </a:xfrm>
          <a:prstGeom prst="rect">
            <a:avLst/>
          </a:prstGeom>
        </p:spPr>
      </p:pic>
    </p:spTree>
    <p:extLst>
      <p:ext uri="{BB962C8B-B14F-4D97-AF65-F5344CB8AC3E}">
        <p14:creationId xmlns:p14="http://schemas.microsoft.com/office/powerpoint/2010/main" xmlns="" val="38552317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313274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Step-9:</a:t>
            </a:r>
            <a:r>
              <a:rPr lang="en-US" sz="2267" kern="1200" dirty="0">
                <a:solidFill>
                  <a:srgbClr val="212121"/>
                </a:solidFill>
                <a:latin typeface="Cambria" panose="02040503050406030204" pitchFamily="18" charset="0"/>
                <a:ea typeface="Cambria" panose="02040503050406030204" pitchFamily="18" charset="0"/>
                <a:cs typeface="+mn-cs"/>
              </a:rPr>
              <a:t> Since 3&lt;4 and 3&gt;2,it gets inserted to the right of the node containing 1, 2. This node exceeds the maximum count of keys in a node, leading to a split. 2 is added to the upper node beside 4.</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xmlns="" id="{477DB219-6C6F-672C-A461-D481E5CFF379}"/>
              </a:ext>
            </a:extLst>
          </p:cNvPr>
          <p:cNvPicPr>
            <a:picLocks noChangeAspect="1"/>
          </p:cNvPicPr>
          <p:nvPr/>
        </p:nvPicPr>
        <p:blipFill>
          <a:blip r:embed="rId6"/>
          <a:stretch>
            <a:fillRect/>
          </a:stretch>
        </p:blipFill>
        <p:spPr>
          <a:xfrm>
            <a:off x="2814231" y="3999156"/>
            <a:ext cx="6563537" cy="1995243"/>
          </a:xfrm>
          <a:prstGeom prst="rect">
            <a:avLst/>
          </a:prstGeom>
        </p:spPr>
      </p:pic>
    </p:spTree>
    <p:extLst>
      <p:ext uri="{BB962C8B-B14F-4D97-AF65-F5344CB8AC3E}">
        <p14:creationId xmlns:p14="http://schemas.microsoft.com/office/powerpoint/2010/main" xmlns="" val="24272961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33726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Step-10:</a:t>
            </a:r>
            <a:r>
              <a:rPr lang="en-US" sz="2267" kern="1200" dirty="0">
                <a:solidFill>
                  <a:srgbClr val="212121"/>
                </a:solidFill>
                <a:latin typeface="Cambria" panose="02040503050406030204" pitchFamily="18" charset="0"/>
                <a:ea typeface="Cambria" panose="02040503050406030204" pitchFamily="18" charset="0"/>
                <a:cs typeface="+mn-cs"/>
              </a:rPr>
              <a:t> Since 8&gt;7 and 8&lt;10, it gets added to the left of the node that contains 7 as a key.</a:t>
            </a:r>
            <a:endParaRPr lang="en-IN" sz="2000" b="0" i="0" dirty="0">
              <a:solidFill>
                <a:srgbClr val="61738E"/>
              </a:solidFill>
              <a:effectLst/>
              <a:latin typeface="__Source_Sans_Pro_fea366"/>
            </a:endParaRPr>
          </a:p>
        </p:txBody>
      </p:sp>
      <p:pic>
        <p:nvPicPr>
          <p:cNvPr id="4" name="Picture 3">
            <a:extLst>
              <a:ext uri="{FF2B5EF4-FFF2-40B4-BE49-F238E27FC236}">
                <a16:creationId xmlns:a16="http://schemas.microsoft.com/office/drawing/2014/main" xmlns="" id="{4064B2BF-0FBC-1CBE-EA99-12C1BB090BD9}"/>
              </a:ext>
            </a:extLst>
          </p:cNvPr>
          <p:cNvPicPr>
            <a:picLocks noChangeAspect="1"/>
          </p:cNvPicPr>
          <p:nvPr/>
        </p:nvPicPr>
        <p:blipFill>
          <a:blip r:embed="rId6"/>
          <a:stretch>
            <a:fillRect/>
          </a:stretch>
        </p:blipFill>
        <p:spPr>
          <a:xfrm>
            <a:off x="3853607" y="3533768"/>
            <a:ext cx="4474855" cy="2654375"/>
          </a:xfrm>
          <a:prstGeom prst="rect">
            <a:avLst/>
          </a:prstGeom>
        </p:spPr>
      </p:pic>
    </p:spTree>
    <p:extLst>
      <p:ext uri="{BB962C8B-B14F-4D97-AF65-F5344CB8AC3E}">
        <p14:creationId xmlns:p14="http://schemas.microsoft.com/office/powerpoint/2010/main" xmlns="" val="37961595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3006295"/>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most well-known version of the B-tree is the </a:t>
            </a:r>
            <a:r>
              <a:rPr lang="en-US" sz="2267" kern="1200" dirty="0" err="1">
                <a:solidFill>
                  <a:srgbClr val="212121"/>
                </a:solidFill>
                <a:latin typeface="Cambria" panose="02040503050406030204" pitchFamily="18" charset="0"/>
                <a:ea typeface="Cambria" panose="02040503050406030204" pitchFamily="18" charset="0"/>
                <a:cs typeface="+mn-cs"/>
              </a:rPr>
              <a:t>B+tree</a:t>
            </a:r>
            <a:r>
              <a:rPr lang="en-US" sz="2267" kern="1200" dirty="0">
                <a:solidFill>
                  <a:srgbClr val="212121"/>
                </a:solidFill>
                <a:latin typeface="Cambria" panose="02040503050406030204" pitchFamily="18" charset="0"/>
                <a:ea typeface="Cambria" panose="02040503050406030204" pitchFamily="18" charset="0"/>
                <a:cs typeface="+mn-cs"/>
              </a:rPr>
              <a:t>. What distinguishes the </a:t>
            </a:r>
            <a:r>
              <a:rPr lang="en-US" sz="2267" kern="1200" dirty="0" err="1">
                <a:solidFill>
                  <a:srgbClr val="212121"/>
                </a:solidFill>
                <a:latin typeface="Cambria" panose="02040503050406030204" pitchFamily="18" charset="0"/>
                <a:ea typeface="Cambria" panose="02040503050406030204" pitchFamily="18" charset="0"/>
                <a:cs typeface="+mn-cs"/>
              </a:rPr>
              <a:t>B+tree</a:t>
            </a:r>
            <a:r>
              <a:rPr lang="en-US" sz="2267" kern="1200" dirty="0">
                <a:solidFill>
                  <a:srgbClr val="212121"/>
                </a:solidFill>
                <a:latin typeface="Cambria" panose="02040503050406030204" pitchFamily="18" charset="0"/>
                <a:ea typeface="Cambria" panose="02040503050406030204" pitchFamily="18" charset="0"/>
                <a:cs typeface="+mn-cs"/>
              </a:rPr>
              <a:t> from the B-tree are two main aspects:</a:t>
            </a:r>
          </a:p>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all leaf nodes are linked together in a doubly-linked list.</a:t>
            </a:r>
          </a:p>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satellite data is stored on the leaf nodes only. Internal nodes only hold keys and act as routers to the correct leaf node.</a:t>
            </a:r>
          </a:p>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Let’s see how our B-tree would look like if we were to represent its content as a </a:t>
            </a:r>
            <a:r>
              <a:rPr lang="en-US" sz="2267" kern="1200" dirty="0" err="1">
                <a:solidFill>
                  <a:srgbClr val="212121"/>
                </a:solidFill>
                <a:latin typeface="Cambria" panose="02040503050406030204" pitchFamily="18" charset="0"/>
                <a:ea typeface="Cambria" panose="02040503050406030204" pitchFamily="18" charset="0"/>
                <a:cs typeface="+mn-cs"/>
              </a:rPr>
              <a:t>B+tree</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2" name="Picture 1">
            <a:extLst>
              <a:ext uri="{FF2B5EF4-FFF2-40B4-BE49-F238E27FC236}">
                <a16:creationId xmlns:a16="http://schemas.microsoft.com/office/drawing/2014/main" xmlns="" id="{44F3D2B3-C53C-74E0-0960-74AC4166C0F1}"/>
              </a:ext>
            </a:extLst>
          </p:cNvPr>
          <p:cNvPicPr>
            <a:picLocks noChangeAspect="1"/>
          </p:cNvPicPr>
          <p:nvPr/>
        </p:nvPicPr>
        <p:blipFill>
          <a:blip r:embed="rId6"/>
          <a:stretch>
            <a:fillRect/>
          </a:stretch>
        </p:blipFill>
        <p:spPr>
          <a:xfrm>
            <a:off x="129967" y="3638671"/>
            <a:ext cx="11929953" cy="3212964"/>
          </a:xfrm>
          <a:prstGeom prst="rect">
            <a:avLst/>
          </a:prstGeom>
        </p:spPr>
      </p:pic>
    </p:spTree>
    <p:extLst>
      <p:ext uri="{BB962C8B-B14F-4D97-AF65-F5344CB8AC3E}">
        <p14:creationId xmlns:p14="http://schemas.microsoft.com/office/powerpoint/2010/main" xmlns="" val="8159239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5917670"/>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Insert 1 &amp; 2.</a:t>
            </a: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 </a:t>
            </a:r>
            <a:r>
              <a:rPr lang="en-US" sz="2267" kern="1200" dirty="0">
                <a:solidFill>
                  <a:srgbClr val="212121"/>
                </a:solidFill>
                <a:latin typeface="Cambria" panose="02040503050406030204" pitchFamily="18" charset="0"/>
                <a:ea typeface="Cambria" panose="02040503050406030204" pitchFamily="18" charset="0"/>
                <a:cs typeface="+mn-cs"/>
              </a:rPr>
              <a:t>Insert 3.</a:t>
            </a: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p:txBody>
      </p:sp>
      <p:pic>
        <p:nvPicPr>
          <p:cNvPr id="1026" name="Picture 2" descr="bplustree1-1">
            <a:extLst>
              <a:ext uri="{FF2B5EF4-FFF2-40B4-BE49-F238E27FC236}">
                <a16:creationId xmlns:a16="http://schemas.microsoft.com/office/drawing/2014/main" xmlns="" id="{AB5095E4-E0AF-E03F-24D7-BACF3267B3E3}"/>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798462" y="1856597"/>
            <a:ext cx="2595076" cy="96774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a:extLst>
              <a:ext uri="{FF2B5EF4-FFF2-40B4-BE49-F238E27FC236}">
                <a16:creationId xmlns:a16="http://schemas.microsoft.com/office/drawing/2014/main" xmlns="" id="{97F565F3-08B6-D8ED-6C99-C4C719DA9497}"/>
              </a:ext>
            </a:extLst>
          </p:cNvPr>
          <p:cNvPicPr>
            <a:picLocks noChangeAspect="1"/>
          </p:cNvPicPr>
          <p:nvPr/>
        </p:nvPicPr>
        <p:blipFill>
          <a:blip r:embed="rId7"/>
          <a:stretch>
            <a:fillRect/>
          </a:stretch>
        </p:blipFill>
        <p:spPr>
          <a:xfrm>
            <a:off x="3721373" y="4408988"/>
            <a:ext cx="5003482" cy="1969745"/>
          </a:xfrm>
          <a:prstGeom prst="rect">
            <a:avLst/>
          </a:prstGeom>
        </p:spPr>
      </p:pic>
    </p:spTree>
    <p:extLst>
      <p:ext uri="{BB962C8B-B14F-4D97-AF65-F5344CB8AC3E}">
        <p14:creationId xmlns:p14="http://schemas.microsoft.com/office/powerpoint/2010/main" xmlns="" val="24503746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1277361"/>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 </a:t>
            </a:r>
            <a:r>
              <a:rPr lang="en-US" sz="2267" kern="1200" dirty="0">
                <a:solidFill>
                  <a:srgbClr val="212121"/>
                </a:solidFill>
                <a:latin typeface="Cambria" panose="02040503050406030204" pitchFamily="18" charset="0"/>
                <a:ea typeface="Cambria" panose="02040503050406030204" pitchFamily="18" charset="0"/>
                <a:cs typeface="+mn-cs"/>
              </a:rPr>
              <a:t>Insert 4.</a:t>
            </a:r>
          </a:p>
        </p:txBody>
      </p:sp>
      <p:pic>
        <p:nvPicPr>
          <p:cNvPr id="2050" name="Picture 2" descr="bplustree4-1">
            <a:extLst>
              <a:ext uri="{FF2B5EF4-FFF2-40B4-BE49-F238E27FC236}">
                <a16:creationId xmlns:a16="http://schemas.microsoft.com/office/drawing/2014/main" xmlns="" id="{8841BBC2-D286-664D-44A5-FB7FF4B651EB}"/>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227826" y="2699376"/>
            <a:ext cx="7736347" cy="24314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951747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1277361"/>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 </a:t>
            </a:r>
            <a:r>
              <a:rPr lang="en-US" sz="2267" kern="1200" dirty="0">
                <a:solidFill>
                  <a:srgbClr val="212121"/>
                </a:solidFill>
                <a:latin typeface="Cambria" panose="02040503050406030204" pitchFamily="18" charset="0"/>
                <a:ea typeface="Cambria" panose="02040503050406030204" pitchFamily="18" charset="0"/>
                <a:cs typeface="+mn-cs"/>
              </a:rPr>
              <a:t>Insert 5.</a:t>
            </a:r>
          </a:p>
        </p:txBody>
      </p:sp>
      <p:pic>
        <p:nvPicPr>
          <p:cNvPr id="2" name="Picture 1">
            <a:extLst>
              <a:ext uri="{FF2B5EF4-FFF2-40B4-BE49-F238E27FC236}">
                <a16:creationId xmlns:a16="http://schemas.microsoft.com/office/drawing/2014/main" xmlns="" id="{ECF19880-840E-ADC9-3681-6061A49A5D7A}"/>
              </a:ext>
            </a:extLst>
          </p:cNvPr>
          <p:cNvPicPr>
            <a:picLocks noChangeAspect="1"/>
          </p:cNvPicPr>
          <p:nvPr/>
        </p:nvPicPr>
        <p:blipFill>
          <a:blip r:embed="rId6"/>
          <a:stretch>
            <a:fillRect/>
          </a:stretch>
        </p:blipFill>
        <p:spPr>
          <a:xfrm>
            <a:off x="1613116" y="2133600"/>
            <a:ext cx="8955837" cy="3647015"/>
          </a:xfrm>
          <a:prstGeom prst="rect">
            <a:avLst/>
          </a:prstGeom>
        </p:spPr>
      </p:pic>
    </p:spTree>
    <p:extLst>
      <p:ext uri="{BB962C8B-B14F-4D97-AF65-F5344CB8AC3E}">
        <p14:creationId xmlns:p14="http://schemas.microsoft.com/office/powerpoint/2010/main" xmlns="" val="35024198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1277361"/>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Step-5: </a:t>
            </a:r>
            <a:r>
              <a:rPr lang="en-US" sz="2267" kern="1200" dirty="0">
                <a:solidFill>
                  <a:srgbClr val="212121"/>
                </a:solidFill>
                <a:latin typeface="Cambria" panose="02040503050406030204" pitchFamily="18" charset="0"/>
                <a:ea typeface="Cambria" panose="02040503050406030204" pitchFamily="18" charset="0"/>
                <a:cs typeface="+mn-cs"/>
              </a:rPr>
              <a:t>Insert 6, 7, 8, 9, 10.  </a:t>
            </a:r>
          </a:p>
        </p:txBody>
      </p:sp>
      <p:pic>
        <p:nvPicPr>
          <p:cNvPr id="2" name="Picture 1">
            <a:extLst>
              <a:ext uri="{FF2B5EF4-FFF2-40B4-BE49-F238E27FC236}">
                <a16:creationId xmlns:a16="http://schemas.microsoft.com/office/drawing/2014/main" xmlns="" id="{800F56EA-EB7F-7A86-27E0-A40DA8D05568}"/>
              </a:ext>
            </a:extLst>
          </p:cNvPr>
          <p:cNvPicPr>
            <a:picLocks noChangeAspect="1"/>
          </p:cNvPicPr>
          <p:nvPr/>
        </p:nvPicPr>
        <p:blipFill>
          <a:blip r:embed="rId6"/>
          <a:stretch>
            <a:fillRect/>
          </a:stretch>
        </p:blipFill>
        <p:spPr>
          <a:xfrm>
            <a:off x="129967" y="2086975"/>
            <a:ext cx="11929953" cy="3897265"/>
          </a:xfrm>
          <a:prstGeom prst="rect">
            <a:avLst/>
          </a:prstGeom>
        </p:spPr>
      </p:pic>
    </p:spTree>
    <p:extLst>
      <p:ext uri="{BB962C8B-B14F-4D97-AF65-F5344CB8AC3E}">
        <p14:creationId xmlns:p14="http://schemas.microsoft.com/office/powerpoint/2010/main" xmlns="" val="41563419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Application of Tree Data Structure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36058113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Application of Tree Data Structure</a:t>
            </a:r>
          </a:p>
        </p:txBody>
      </p:sp>
      <p:sp>
        <p:nvSpPr>
          <p:cNvPr id="71" name="Google Shape;71;p15"/>
          <p:cNvSpPr txBox="1"/>
          <p:nvPr/>
        </p:nvSpPr>
        <p:spPr>
          <a:xfrm>
            <a:off x="129967" y="632376"/>
            <a:ext cx="11929953" cy="545485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File Systems: </a:t>
            </a:r>
            <a:r>
              <a:rPr lang="en-US" sz="2267" kern="1200" dirty="0">
                <a:solidFill>
                  <a:srgbClr val="212121"/>
                </a:solidFill>
                <a:latin typeface="Cambria" panose="02040503050406030204" pitchFamily="18" charset="0"/>
                <a:ea typeface="Cambria" panose="02040503050406030204" pitchFamily="18" charset="0"/>
                <a:cs typeface="+mn-cs"/>
              </a:rPr>
              <a:t>The file system of a computer is often represented as a tree. Each folder or directory is a node in the tree, and files are the leaves.</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XML Parsing: </a:t>
            </a:r>
            <a:r>
              <a:rPr lang="en-US" sz="2267" kern="1200" dirty="0">
                <a:solidFill>
                  <a:srgbClr val="212121"/>
                </a:solidFill>
                <a:latin typeface="Cambria" panose="02040503050406030204" pitchFamily="18" charset="0"/>
                <a:ea typeface="Cambria" panose="02040503050406030204" pitchFamily="18" charset="0"/>
                <a:cs typeface="+mn-cs"/>
              </a:rPr>
              <a:t>Trees are used to parse and process XML documents. An XML document can be thought of as a tree, with elements as nodes and attributes as properties of the nodes.</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Database Indexing: </a:t>
            </a:r>
            <a:r>
              <a:rPr lang="en-US" sz="2267" kern="1200" dirty="0">
                <a:solidFill>
                  <a:srgbClr val="212121"/>
                </a:solidFill>
                <a:latin typeface="Cambria" panose="02040503050406030204" pitchFamily="18" charset="0"/>
                <a:ea typeface="Cambria" panose="02040503050406030204" pitchFamily="18" charset="0"/>
                <a:cs typeface="+mn-cs"/>
              </a:rPr>
              <a:t>Many databases use trees to index their data. The B-tree and its variations are commonly used for this purpose.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Compiler Design: </a:t>
            </a:r>
            <a:r>
              <a:rPr lang="en-US" sz="2267" kern="1200" dirty="0">
                <a:solidFill>
                  <a:srgbClr val="212121"/>
                </a:solidFill>
                <a:latin typeface="Cambria" panose="02040503050406030204" pitchFamily="18" charset="0"/>
                <a:ea typeface="Cambria" panose="02040503050406030204" pitchFamily="18" charset="0"/>
                <a:cs typeface="+mn-cs"/>
              </a:rPr>
              <a:t>The syntax of programming languages is often defined using a tree structure called a parse tree. This is used by compilers to understand the structure of the code and generate machine code from it.</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Artificial Intelligence: </a:t>
            </a:r>
            <a:r>
              <a:rPr lang="en-US" sz="2267" kern="1200" dirty="0">
                <a:solidFill>
                  <a:srgbClr val="212121"/>
                </a:solidFill>
                <a:latin typeface="Cambria" panose="02040503050406030204" pitchFamily="18" charset="0"/>
                <a:ea typeface="Cambria" panose="02040503050406030204" pitchFamily="18" charset="0"/>
                <a:cs typeface="+mn-cs"/>
              </a:rPr>
              <a:t>Decision trees are often used in artificial intelligence to make decisions based on a series of criteria.</a:t>
            </a:r>
          </a:p>
        </p:txBody>
      </p:sp>
    </p:spTree>
    <p:extLst>
      <p:ext uri="{BB962C8B-B14F-4D97-AF65-F5344CB8AC3E}">
        <p14:creationId xmlns:p14="http://schemas.microsoft.com/office/powerpoint/2010/main" xmlns="" val="3576501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292499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is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Binary tree means that the node can have </a:t>
            </a:r>
            <a:r>
              <a:rPr lang="en-US" sz="2267" b="1" kern="1200" dirty="0">
                <a:solidFill>
                  <a:srgbClr val="C00000"/>
                </a:solidFill>
                <a:latin typeface="Cambria" panose="02040503050406030204" pitchFamily="18" charset="0"/>
                <a:ea typeface="Cambria" panose="02040503050406030204" pitchFamily="18" charset="0"/>
                <a:cs typeface="+mn-cs"/>
              </a:rPr>
              <a:t>maximum two children</a:t>
            </a:r>
            <a:r>
              <a:rPr lang="en-US" sz="2267"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binary name itself suggests that 'two'; therefore, each node can have either 0, 1 or 2 children.</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C00000"/>
                </a:solidFill>
                <a:latin typeface="Cambria" panose="02040503050406030204" pitchFamily="18" charset="0"/>
                <a:ea typeface="Cambria" panose="02040503050406030204" pitchFamily="18" charset="0"/>
                <a:cs typeface="+mn-cs"/>
              </a:rPr>
              <a:t>Example of Binary Tree:</a:t>
            </a:r>
          </a:p>
        </p:txBody>
      </p:sp>
      <p:pic>
        <p:nvPicPr>
          <p:cNvPr id="2" name="Picture 2" descr="Binary Tree">
            <a:extLst>
              <a:ext uri="{FF2B5EF4-FFF2-40B4-BE49-F238E27FC236}">
                <a16:creationId xmlns:a16="http://schemas.microsoft.com/office/drawing/2014/main" xmlns="" id="{C76189D8-5BEB-1478-B51E-046D5994A222}"/>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960120" y="3588469"/>
            <a:ext cx="2717800" cy="2840355"/>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Binary Tree">
            <a:extLst>
              <a:ext uri="{FF2B5EF4-FFF2-40B4-BE49-F238E27FC236}">
                <a16:creationId xmlns:a16="http://schemas.microsoft.com/office/drawing/2014/main" xmlns="" id="{5DA9235C-A8BF-4840-D4B3-2446AB608FE9}"/>
              </a:ext>
            </a:extLst>
          </p:cNvPr>
          <p:cNvPicPr>
            <a:picLocks noChangeAspect="1" noChangeArrowheads="1"/>
          </p:cNvPicPr>
          <p:nvPr/>
        </p:nvPicPr>
        <p:blipFill rotWithShape="1">
          <a:blip r:embed="rId7">
            <a:extLst>
              <a:ext uri="{28A0092B-C50C-407E-A947-70E740481C1C}">
                <a14:useLocalDpi xmlns:a14="http://schemas.microsoft.com/office/drawing/2010/main" xmlns="" val="0"/>
              </a:ext>
            </a:extLst>
          </a:blip>
          <a:srcRect l="5582" t="24249" r="5582" b="5927"/>
          <a:stretch/>
        </p:blipFill>
        <p:spPr bwMode="auto">
          <a:xfrm>
            <a:off x="4328160" y="3588469"/>
            <a:ext cx="3393439" cy="284035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Binary tree - Wikipedia">
            <a:extLst>
              <a:ext uri="{FF2B5EF4-FFF2-40B4-BE49-F238E27FC236}">
                <a16:creationId xmlns:a16="http://schemas.microsoft.com/office/drawing/2014/main" xmlns="" id="{03BFC590-B304-F568-2BCF-219D42BEC10C}"/>
              </a:ext>
            </a:extLst>
          </p:cNvP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8371839" y="3588468"/>
            <a:ext cx="3190241" cy="284035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875889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Application of Tree Data Structure</a:t>
            </a:r>
          </a:p>
        </p:txBody>
      </p:sp>
      <p:sp>
        <p:nvSpPr>
          <p:cNvPr id="71" name="Google Shape;71;p15"/>
          <p:cNvSpPr txBox="1"/>
          <p:nvPr/>
        </p:nvSpPr>
        <p:spPr>
          <a:xfrm>
            <a:off x="129967" y="713656"/>
            <a:ext cx="11929953" cy="306842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Databases use tree data structure for indexing.</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data structure is used in file directory management.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DNS uses tree data structure.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Trees are used in several games like moves in chess.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Decision-based algorithms in machine learning uses tree algorithms.</a:t>
            </a:r>
          </a:p>
        </p:txBody>
      </p:sp>
    </p:spTree>
    <p:extLst>
      <p:ext uri="{BB962C8B-B14F-4D97-AF65-F5344CB8AC3E}">
        <p14:creationId xmlns:p14="http://schemas.microsoft.com/office/powerpoint/2010/main" xmlns="" val="37941458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33" name="Google Shape;233;p27"/>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238" name="Google Shape;238;p27"/>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2" name="TextBox 1">
            <a:extLst>
              <a:ext uri="{FF2B5EF4-FFF2-40B4-BE49-F238E27FC236}">
                <a16:creationId xmlns:a16="http://schemas.microsoft.com/office/drawing/2014/main" xmlns="" id="{0681B4C3-A655-3DF8-0C46-F4245930F0CF}"/>
              </a:ext>
            </a:extLst>
          </p:cNvPr>
          <p:cNvSpPr txBox="1"/>
          <p:nvPr/>
        </p:nvSpPr>
        <p:spPr>
          <a:xfrm rot="20350206">
            <a:off x="7005235" y="2887678"/>
            <a:ext cx="1901125" cy="1405641"/>
          </a:xfrm>
          <a:prstGeom prst="rect">
            <a:avLst/>
          </a:prstGeom>
          <a:noFill/>
        </p:spPr>
        <p:txBody>
          <a:bodyPr wrap="square" rtlCol="0">
            <a:spAutoFit/>
          </a:bodyPr>
          <a:lstStyle/>
          <a:p>
            <a:pPr algn="ctr"/>
            <a:r>
              <a:rPr lang="en-IN" sz="4267" b="1" dirty="0">
                <a:solidFill>
                  <a:srgbClr val="00B0F0"/>
                </a:solidFill>
                <a:latin typeface="Comic Sans MS" panose="030F0702030302020204" pitchFamily="66" charset="0"/>
              </a:rPr>
              <a:t>Thank</a:t>
            </a:r>
          </a:p>
          <a:p>
            <a:pPr algn="ctr"/>
            <a:r>
              <a:rPr lang="en-IN" sz="4267" b="1" dirty="0">
                <a:solidFill>
                  <a:srgbClr val="00B0F0"/>
                </a:solidFill>
                <a:latin typeface="Comic Sans MS" panose="030F0702030302020204" pitchFamily="66" charset="0"/>
              </a:rPr>
              <a:t>You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309170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Types of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Full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Complete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Perfect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Balanced Binary Tree</a:t>
            </a:r>
          </a:p>
        </p:txBody>
      </p:sp>
    </p:spTree>
    <p:extLst>
      <p:ext uri="{BB962C8B-B14F-4D97-AF65-F5344CB8AC3E}">
        <p14:creationId xmlns:p14="http://schemas.microsoft.com/office/powerpoint/2010/main" xmlns="" val="1073126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Full Binary Tree: </a:t>
            </a:r>
            <a:r>
              <a:rPr lang="en-US" sz="2400" kern="1200" dirty="0">
                <a:solidFill>
                  <a:srgbClr val="212121"/>
                </a:solidFill>
                <a:latin typeface="Cambria" panose="02040503050406030204" pitchFamily="18" charset="0"/>
                <a:ea typeface="Cambria" panose="02040503050406030204" pitchFamily="18" charset="0"/>
                <a:cs typeface="+mn-cs"/>
              </a:rPr>
              <a:t>Full Binary Tree is a Binary Tree in which every node has 0 or 2 children.</a:t>
            </a: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2" name="Picture 1">
            <a:extLst>
              <a:ext uri="{FF2B5EF4-FFF2-40B4-BE49-F238E27FC236}">
                <a16:creationId xmlns:a16="http://schemas.microsoft.com/office/drawing/2014/main" xmlns="" id="{EC5D42A3-9D57-065A-05DA-9997CAE1A8B3}"/>
              </a:ext>
            </a:extLst>
          </p:cNvPr>
          <p:cNvPicPr>
            <a:picLocks noChangeAspect="1"/>
          </p:cNvPicPr>
          <p:nvPr/>
        </p:nvPicPr>
        <p:blipFill rotWithShape="1">
          <a:blip r:embed="rId6"/>
          <a:srcRect t="3500" b="4029"/>
          <a:stretch/>
        </p:blipFill>
        <p:spPr>
          <a:xfrm>
            <a:off x="1291035" y="1775544"/>
            <a:ext cx="9600000" cy="4450080"/>
          </a:xfrm>
          <a:prstGeom prst="rect">
            <a:avLst/>
          </a:prstGeom>
        </p:spPr>
      </p:pic>
      <p:sp>
        <p:nvSpPr>
          <p:cNvPr id="4" name="TextBox 3">
            <a:extLst>
              <a:ext uri="{FF2B5EF4-FFF2-40B4-BE49-F238E27FC236}">
                <a16:creationId xmlns:a16="http://schemas.microsoft.com/office/drawing/2014/main" xmlns="" id="{2FF2CCED-7DBD-6950-50EF-0A396EFC4713}"/>
              </a:ext>
            </a:extLst>
          </p:cNvPr>
          <p:cNvSpPr txBox="1"/>
          <p:nvPr/>
        </p:nvSpPr>
        <p:spPr>
          <a:xfrm>
            <a:off x="2997200" y="599797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5" name="TextBox 4">
            <a:extLst>
              <a:ext uri="{FF2B5EF4-FFF2-40B4-BE49-F238E27FC236}">
                <a16:creationId xmlns:a16="http://schemas.microsoft.com/office/drawing/2014/main" xmlns="" id="{90C73C4E-2D78-6B4C-690F-878B257F0B15}"/>
              </a:ext>
            </a:extLst>
          </p:cNvPr>
          <p:cNvSpPr txBox="1"/>
          <p:nvPr/>
        </p:nvSpPr>
        <p:spPr>
          <a:xfrm>
            <a:off x="8274355" y="599797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xmlns="" val="2844243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Complete Binary Tree: </a:t>
            </a:r>
            <a:r>
              <a:rPr lang="en-US" sz="2400" kern="1200" dirty="0">
                <a:solidFill>
                  <a:srgbClr val="212121"/>
                </a:solidFill>
                <a:latin typeface="Cambria" panose="02040503050406030204" pitchFamily="18" charset="0"/>
                <a:ea typeface="Cambria" panose="02040503050406030204" pitchFamily="18" charset="0"/>
                <a:cs typeface="+mn-cs"/>
              </a:rPr>
              <a:t>Complete Binary Tree has all levels completely filled with nodes except the last level and in the last level, all the nodes are as left side as possible.</a:t>
            </a: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2050" name="Picture 2">
            <a:extLst>
              <a:ext uri="{FF2B5EF4-FFF2-40B4-BE49-F238E27FC236}">
                <a16:creationId xmlns:a16="http://schemas.microsoft.com/office/drawing/2014/main" xmlns="" id="{BD0546CC-453E-7214-B032-ED53D8988306}"/>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t="8550" b="11897"/>
          <a:stretch/>
        </p:blipFill>
        <p:spPr bwMode="auto">
          <a:xfrm>
            <a:off x="1095645" y="2232744"/>
            <a:ext cx="10119360" cy="399288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xmlns="" id="{9BE2CFF1-5FDB-91E7-36BB-2485E53986E4}"/>
              </a:ext>
            </a:extLst>
          </p:cNvPr>
          <p:cNvSpPr txBox="1"/>
          <p:nvPr/>
        </p:nvSpPr>
        <p:spPr>
          <a:xfrm>
            <a:off x="2976880" y="618085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3" name="TextBox 2">
            <a:extLst>
              <a:ext uri="{FF2B5EF4-FFF2-40B4-BE49-F238E27FC236}">
                <a16:creationId xmlns:a16="http://schemas.microsoft.com/office/drawing/2014/main" xmlns="" id="{3BD7C3D9-76E9-F83F-50C3-370F5B5C6B7A}"/>
              </a:ext>
            </a:extLst>
          </p:cNvPr>
          <p:cNvSpPr txBox="1"/>
          <p:nvPr/>
        </p:nvSpPr>
        <p:spPr>
          <a:xfrm>
            <a:off x="8254035" y="618085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xmlns="" val="246399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Perfect Binary Tree: </a:t>
            </a:r>
            <a:r>
              <a:rPr lang="en-US" sz="2400" kern="1200" dirty="0">
                <a:solidFill>
                  <a:srgbClr val="212121"/>
                </a:solidFill>
                <a:latin typeface="Cambria" panose="02040503050406030204" pitchFamily="18" charset="0"/>
                <a:ea typeface="Cambria" panose="02040503050406030204" pitchFamily="18" charset="0"/>
                <a:cs typeface="+mn-cs"/>
              </a:rPr>
              <a:t>Perfect Binary Tree is a Binary Tree in which all internal nodes have 2 children and all the leaf nodes are at the same level.</a:t>
            </a:r>
            <a:r>
              <a:rPr lang="en-IN" sz="2400"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2" name="Picture 1">
            <a:extLst>
              <a:ext uri="{FF2B5EF4-FFF2-40B4-BE49-F238E27FC236}">
                <a16:creationId xmlns:a16="http://schemas.microsoft.com/office/drawing/2014/main" xmlns="" id="{7F16D8BE-DF14-73E8-4868-52379DAE2E1B}"/>
              </a:ext>
            </a:extLst>
          </p:cNvPr>
          <p:cNvPicPr>
            <a:picLocks noChangeAspect="1"/>
          </p:cNvPicPr>
          <p:nvPr/>
        </p:nvPicPr>
        <p:blipFill rotWithShape="1">
          <a:blip r:embed="rId6"/>
          <a:srcRect l="12279" t="10969" r="3067" b="14071"/>
          <a:stretch/>
        </p:blipFill>
        <p:spPr>
          <a:xfrm>
            <a:off x="2056948" y="1991277"/>
            <a:ext cx="8757920" cy="4419684"/>
          </a:xfrm>
          <a:prstGeom prst="rect">
            <a:avLst/>
          </a:prstGeom>
        </p:spPr>
      </p:pic>
      <p:sp>
        <p:nvSpPr>
          <p:cNvPr id="3" name="TextBox 2">
            <a:extLst>
              <a:ext uri="{FF2B5EF4-FFF2-40B4-BE49-F238E27FC236}">
                <a16:creationId xmlns:a16="http://schemas.microsoft.com/office/drawing/2014/main" xmlns="" id="{1FD2DE14-5262-5140-F956-986D18863F37}"/>
              </a:ext>
            </a:extLst>
          </p:cNvPr>
          <p:cNvSpPr txBox="1"/>
          <p:nvPr/>
        </p:nvSpPr>
        <p:spPr>
          <a:xfrm>
            <a:off x="2997200" y="615037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4" name="TextBox 3">
            <a:extLst>
              <a:ext uri="{FF2B5EF4-FFF2-40B4-BE49-F238E27FC236}">
                <a16:creationId xmlns:a16="http://schemas.microsoft.com/office/drawing/2014/main" xmlns="" id="{52B5E755-E7F6-B21D-AB8C-6543DD50CAB1}"/>
              </a:ext>
            </a:extLst>
          </p:cNvPr>
          <p:cNvSpPr txBox="1"/>
          <p:nvPr/>
        </p:nvSpPr>
        <p:spPr>
          <a:xfrm>
            <a:off x="8274355" y="615037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xmlns="" val="224501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Balanced Binary Tree: </a:t>
            </a:r>
            <a:r>
              <a:rPr lang="en-US" sz="2400" kern="1200" dirty="0">
                <a:solidFill>
                  <a:srgbClr val="212121"/>
                </a:solidFill>
                <a:latin typeface="Cambria" panose="02040503050406030204" pitchFamily="18" charset="0"/>
                <a:ea typeface="Cambria" panose="02040503050406030204" pitchFamily="18" charset="0"/>
                <a:cs typeface="+mn-cs"/>
              </a:rPr>
              <a:t>Balanced Binary Tree is a Binary tree in which height of the left and the right sub-trees of every node may differ by at most 1.</a:t>
            </a:r>
            <a:r>
              <a:rPr lang="en-IN" sz="2400" b="1"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3074" name="Picture 2">
            <a:extLst>
              <a:ext uri="{FF2B5EF4-FFF2-40B4-BE49-F238E27FC236}">
                <a16:creationId xmlns:a16="http://schemas.microsoft.com/office/drawing/2014/main" xmlns="" id="{B0CCA829-BA62-D633-DD0F-1802AC14AD9C}"/>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5371" t="12011" r="3238" b="13661"/>
          <a:stretch/>
        </p:blipFill>
        <p:spPr bwMode="auto">
          <a:xfrm>
            <a:off x="995795" y="1991360"/>
            <a:ext cx="10190480" cy="43583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xmlns="" id="{48A041D3-9230-5AB5-0A8F-7176B7D4C883}"/>
              </a:ext>
            </a:extLst>
          </p:cNvPr>
          <p:cNvSpPr txBox="1"/>
          <p:nvPr/>
        </p:nvSpPr>
        <p:spPr>
          <a:xfrm>
            <a:off x="2966720" y="614021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3" name="TextBox 2">
            <a:extLst>
              <a:ext uri="{FF2B5EF4-FFF2-40B4-BE49-F238E27FC236}">
                <a16:creationId xmlns:a16="http://schemas.microsoft.com/office/drawing/2014/main" xmlns="" id="{FEAA01D9-0A10-895B-2076-09F339C1EF9B}"/>
              </a:ext>
            </a:extLst>
          </p:cNvPr>
          <p:cNvSpPr txBox="1"/>
          <p:nvPr/>
        </p:nvSpPr>
        <p:spPr>
          <a:xfrm>
            <a:off x="8243875" y="614021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xmlns="" val="1424322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83390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Binary Tree Representation using Array</a:t>
            </a:r>
          </a:p>
        </p:txBody>
      </p:sp>
      <p:pic>
        <p:nvPicPr>
          <p:cNvPr id="2" name="Picture 1">
            <a:extLst>
              <a:ext uri="{FF2B5EF4-FFF2-40B4-BE49-F238E27FC236}">
                <a16:creationId xmlns:a16="http://schemas.microsoft.com/office/drawing/2014/main" xmlns="" id="{EB48781D-016D-97DD-1A35-B064A1E2952F}"/>
              </a:ext>
            </a:extLst>
          </p:cNvPr>
          <p:cNvPicPr>
            <a:picLocks noChangeAspect="1"/>
          </p:cNvPicPr>
          <p:nvPr/>
        </p:nvPicPr>
        <p:blipFill rotWithShape="1">
          <a:blip r:embed="rId6"/>
          <a:srcRect l="3485" t="6225" r="3268" b="4886"/>
          <a:stretch/>
        </p:blipFill>
        <p:spPr>
          <a:xfrm>
            <a:off x="3464560" y="1544319"/>
            <a:ext cx="5608320" cy="3849254"/>
          </a:xfrm>
          <a:prstGeom prst="rect">
            <a:avLst/>
          </a:prstGeom>
        </p:spPr>
      </p:pic>
      <p:graphicFrame>
        <p:nvGraphicFramePr>
          <p:cNvPr id="3" name="Table 3">
            <a:extLst>
              <a:ext uri="{FF2B5EF4-FFF2-40B4-BE49-F238E27FC236}">
                <a16:creationId xmlns:a16="http://schemas.microsoft.com/office/drawing/2014/main" xmlns="" id="{B4E0403C-B4C2-DE76-8C53-FB20BA3BECBB}"/>
              </a:ext>
            </a:extLst>
          </p:cNvPr>
          <p:cNvGraphicFramePr>
            <a:graphicFrameLocks noGrp="1"/>
          </p:cNvGraphicFramePr>
          <p:nvPr>
            <p:extLst>
              <p:ext uri="{D42A27DB-BD31-4B8C-83A1-F6EECF244321}">
                <p14:modId xmlns:p14="http://schemas.microsoft.com/office/powerpoint/2010/main" xmlns="" val="3743819728"/>
              </p:ext>
            </p:extLst>
          </p:nvPr>
        </p:nvGraphicFramePr>
        <p:xfrm>
          <a:off x="2204717" y="5849640"/>
          <a:ext cx="8128005" cy="751968"/>
        </p:xfrm>
        <a:graphic>
          <a:graphicData uri="http://schemas.openxmlformats.org/drawingml/2006/table">
            <a:tbl>
              <a:tblPr firstRow="1" bandRow="1">
                <a:tableStyleId>{21E4AEA4-8DFA-4A89-87EB-49C32662AFE0}</a:tableStyleId>
              </a:tblPr>
              <a:tblGrid>
                <a:gridCol w="541867">
                  <a:extLst>
                    <a:ext uri="{9D8B030D-6E8A-4147-A177-3AD203B41FA5}">
                      <a16:colId xmlns:a16="http://schemas.microsoft.com/office/drawing/2014/main" xmlns="" val="1395942980"/>
                    </a:ext>
                  </a:extLst>
                </a:gridCol>
                <a:gridCol w="541867">
                  <a:extLst>
                    <a:ext uri="{9D8B030D-6E8A-4147-A177-3AD203B41FA5}">
                      <a16:colId xmlns:a16="http://schemas.microsoft.com/office/drawing/2014/main" xmlns="" val="3957938297"/>
                    </a:ext>
                  </a:extLst>
                </a:gridCol>
                <a:gridCol w="541867">
                  <a:extLst>
                    <a:ext uri="{9D8B030D-6E8A-4147-A177-3AD203B41FA5}">
                      <a16:colId xmlns:a16="http://schemas.microsoft.com/office/drawing/2014/main" xmlns="" val="691220466"/>
                    </a:ext>
                  </a:extLst>
                </a:gridCol>
                <a:gridCol w="541867">
                  <a:extLst>
                    <a:ext uri="{9D8B030D-6E8A-4147-A177-3AD203B41FA5}">
                      <a16:colId xmlns:a16="http://schemas.microsoft.com/office/drawing/2014/main" xmlns="" val="3190241043"/>
                    </a:ext>
                  </a:extLst>
                </a:gridCol>
                <a:gridCol w="541867">
                  <a:extLst>
                    <a:ext uri="{9D8B030D-6E8A-4147-A177-3AD203B41FA5}">
                      <a16:colId xmlns:a16="http://schemas.microsoft.com/office/drawing/2014/main" xmlns="" val="2952893181"/>
                    </a:ext>
                  </a:extLst>
                </a:gridCol>
                <a:gridCol w="541867">
                  <a:extLst>
                    <a:ext uri="{9D8B030D-6E8A-4147-A177-3AD203B41FA5}">
                      <a16:colId xmlns:a16="http://schemas.microsoft.com/office/drawing/2014/main" xmlns="" val="102136532"/>
                    </a:ext>
                  </a:extLst>
                </a:gridCol>
                <a:gridCol w="541867">
                  <a:extLst>
                    <a:ext uri="{9D8B030D-6E8A-4147-A177-3AD203B41FA5}">
                      <a16:colId xmlns:a16="http://schemas.microsoft.com/office/drawing/2014/main" xmlns="" val="2727340770"/>
                    </a:ext>
                  </a:extLst>
                </a:gridCol>
                <a:gridCol w="541867">
                  <a:extLst>
                    <a:ext uri="{9D8B030D-6E8A-4147-A177-3AD203B41FA5}">
                      <a16:colId xmlns:a16="http://schemas.microsoft.com/office/drawing/2014/main" xmlns="" val="2772723926"/>
                    </a:ext>
                  </a:extLst>
                </a:gridCol>
                <a:gridCol w="541867">
                  <a:extLst>
                    <a:ext uri="{9D8B030D-6E8A-4147-A177-3AD203B41FA5}">
                      <a16:colId xmlns:a16="http://schemas.microsoft.com/office/drawing/2014/main" xmlns="" val="3761718361"/>
                    </a:ext>
                  </a:extLst>
                </a:gridCol>
                <a:gridCol w="541867">
                  <a:extLst>
                    <a:ext uri="{9D8B030D-6E8A-4147-A177-3AD203B41FA5}">
                      <a16:colId xmlns:a16="http://schemas.microsoft.com/office/drawing/2014/main" xmlns="" val="3700502213"/>
                    </a:ext>
                  </a:extLst>
                </a:gridCol>
                <a:gridCol w="541867">
                  <a:extLst>
                    <a:ext uri="{9D8B030D-6E8A-4147-A177-3AD203B41FA5}">
                      <a16:colId xmlns:a16="http://schemas.microsoft.com/office/drawing/2014/main" xmlns="" val="3935109603"/>
                    </a:ext>
                  </a:extLst>
                </a:gridCol>
                <a:gridCol w="541867">
                  <a:extLst>
                    <a:ext uri="{9D8B030D-6E8A-4147-A177-3AD203B41FA5}">
                      <a16:colId xmlns:a16="http://schemas.microsoft.com/office/drawing/2014/main" xmlns="" val="2380730466"/>
                    </a:ext>
                  </a:extLst>
                </a:gridCol>
                <a:gridCol w="541867">
                  <a:extLst>
                    <a:ext uri="{9D8B030D-6E8A-4147-A177-3AD203B41FA5}">
                      <a16:colId xmlns:a16="http://schemas.microsoft.com/office/drawing/2014/main" xmlns="" val="4232490503"/>
                    </a:ext>
                  </a:extLst>
                </a:gridCol>
                <a:gridCol w="541867">
                  <a:extLst>
                    <a:ext uri="{9D8B030D-6E8A-4147-A177-3AD203B41FA5}">
                      <a16:colId xmlns:a16="http://schemas.microsoft.com/office/drawing/2014/main" xmlns="" val="510837654"/>
                    </a:ext>
                  </a:extLst>
                </a:gridCol>
                <a:gridCol w="541867">
                  <a:extLst>
                    <a:ext uri="{9D8B030D-6E8A-4147-A177-3AD203B41FA5}">
                      <a16:colId xmlns:a16="http://schemas.microsoft.com/office/drawing/2014/main" xmlns="" val="1418973872"/>
                    </a:ext>
                  </a:extLst>
                </a:gridCol>
              </a:tblGrid>
              <a:tr h="370840">
                <a:tc>
                  <a:txBody>
                    <a:bodyPr/>
                    <a:lstStyle/>
                    <a:p>
                      <a:pPr algn="ctr"/>
                      <a:r>
                        <a:rPr lang="en-IN" dirty="0"/>
                        <a:t>1</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2</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3</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4</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5</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6</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7</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8</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9</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10</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11</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12</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13</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14</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15</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xmlns="" val="1674319947"/>
                  </a:ext>
                </a:extLst>
              </a:tr>
              <a:tr h="370840">
                <a:tc>
                  <a:txBody>
                    <a:bodyPr/>
                    <a:lstStyle/>
                    <a:p>
                      <a:pPr algn="ctr"/>
                      <a:r>
                        <a:rPr lang="en-IN" dirty="0"/>
                        <a:t>10</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5</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16</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8</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15</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20</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23</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xmlns="" val="1283413841"/>
                  </a:ext>
                </a:extLst>
              </a:tr>
            </a:tbl>
          </a:graphicData>
        </a:graphic>
      </p:graphicFrame>
      <p:sp>
        <p:nvSpPr>
          <p:cNvPr id="4" name="TextBox 3">
            <a:extLst>
              <a:ext uri="{FF2B5EF4-FFF2-40B4-BE49-F238E27FC236}">
                <a16:creationId xmlns:a16="http://schemas.microsoft.com/office/drawing/2014/main" xmlns="" id="{3F54FB94-84A6-45DC-75F5-7730F46478FA}"/>
              </a:ext>
            </a:extLst>
          </p:cNvPr>
          <p:cNvSpPr txBox="1"/>
          <p:nvPr/>
        </p:nvSpPr>
        <p:spPr>
          <a:xfrm>
            <a:off x="1342753" y="5845968"/>
            <a:ext cx="806631" cy="379656"/>
          </a:xfrm>
          <a:prstGeom prst="rect">
            <a:avLst/>
          </a:prstGeom>
          <a:noFill/>
        </p:spPr>
        <p:txBody>
          <a:bodyPr wrap="none" rtlCol="0">
            <a:spAutoFit/>
          </a:bodyPr>
          <a:lstStyle/>
          <a:p>
            <a:r>
              <a:rPr lang="en-IN" b="1" dirty="0">
                <a:latin typeface="Cambria" panose="02040503050406030204" pitchFamily="18" charset="0"/>
                <a:ea typeface="Cambria" panose="02040503050406030204" pitchFamily="18" charset="0"/>
              </a:rPr>
              <a:t>Index</a:t>
            </a:r>
          </a:p>
        </p:txBody>
      </p:sp>
      <p:sp>
        <p:nvSpPr>
          <p:cNvPr id="5" name="TextBox 4">
            <a:extLst>
              <a:ext uri="{FF2B5EF4-FFF2-40B4-BE49-F238E27FC236}">
                <a16:creationId xmlns:a16="http://schemas.microsoft.com/office/drawing/2014/main" xmlns="" id="{0058B6EF-B098-781F-4915-2C98FA438F26}"/>
              </a:ext>
            </a:extLst>
          </p:cNvPr>
          <p:cNvSpPr txBox="1"/>
          <p:nvPr/>
        </p:nvSpPr>
        <p:spPr>
          <a:xfrm>
            <a:off x="1314313" y="6221952"/>
            <a:ext cx="862737" cy="379656"/>
          </a:xfrm>
          <a:prstGeom prst="rect">
            <a:avLst/>
          </a:prstGeom>
          <a:noFill/>
        </p:spPr>
        <p:txBody>
          <a:bodyPr wrap="none" rtlCol="0">
            <a:spAutoFit/>
          </a:bodyPr>
          <a:lstStyle/>
          <a:p>
            <a:r>
              <a:rPr lang="en-IN" b="1" dirty="0">
                <a:latin typeface="Cambria" panose="02040503050406030204" pitchFamily="18" charset="0"/>
                <a:ea typeface="Cambria" panose="02040503050406030204" pitchFamily="18" charset="0"/>
              </a:rPr>
              <a:t>Nodes</a:t>
            </a:r>
          </a:p>
        </p:txBody>
      </p:sp>
    </p:spTree>
    <p:extLst>
      <p:ext uri="{BB962C8B-B14F-4D97-AF65-F5344CB8AC3E}">
        <p14:creationId xmlns:p14="http://schemas.microsoft.com/office/powerpoint/2010/main" xmlns="" val="2031112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83390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Binary Tree Representation using Linked List</a:t>
            </a:r>
          </a:p>
        </p:txBody>
      </p:sp>
      <p:sp>
        <p:nvSpPr>
          <p:cNvPr id="4" name="Oval 3">
            <a:extLst>
              <a:ext uri="{FF2B5EF4-FFF2-40B4-BE49-F238E27FC236}">
                <a16:creationId xmlns:a16="http://schemas.microsoft.com/office/drawing/2014/main" xmlns="" id="{B75099F3-1257-B203-116F-94E676A0986E}"/>
              </a:ext>
            </a:extLst>
          </p:cNvPr>
          <p:cNvSpPr/>
          <p:nvPr/>
        </p:nvSpPr>
        <p:spPr>
          <a:xfrm>
            <a:off x="2280314" y="301740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xmlns="" id="{767FA912-AE12-3F4A-8A09-E60B4D4738F3}"/>
              </a:ext>
            </a:extLst>
          </p:cNvPr>
          <p:cNvSpPr/>
          <p:nvPr/>
        </p:nvSpPr>
        <p:spPr>
          <a:xfrm>
            <a:off x="1663782" y="395952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xmlns="" id="{E46FCC9E-73A0-28CF-6512-8285A603CEBC}"/>
              </a:ext>
            </a:extLst>
          </p:cNvPr>
          <p:cNvSpPr/>
          <p:nvPr/>
        </p:nvSpPr>
        <p:spPr>
          <a:xfrm>
            <a:off x="1100366" y="49658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xmlns="" id="{6776B430-9075-1073-A744-6A8E92CD31F2}"/>
              </a:ext>
            </a:extLst>
          </p:cNvPr>
          <p:cNvSpPr/>
          <p:nvPr/>
        </p:nvSpPr>
        <p:spPr>
          <a:xfrm>
            <a:off x="2363439" y="49658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xmlns="" id="{D2B37EA9-062A-B340-FFC5-DCBA723644D6}"/>
              </a:ext>
            </a:extLst>
          </p:cNvPr>
          <p:cNvSpPr/>
          <p:nvPr/>
        </p:nvSpPr>
        <p:spPr>
          <a:xfrm>
            <a:off x="2858743" y="395952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9" name="Oval 8">
            <a:extLst>
              <a:ext uri="{FF2B5EF4-FFF2-40B4-BE49-F238E27FC236}">
                <a16:creationId xmlns:a16="http://schemas.microsoft.com/office/drawing/2014/main" xmlns="" id="{B7BD55BA-CBBD-08F1-A2DD-4C558E5DCB8B}"/>
              </a:ext>
            </a:extLst>
          </p:cNvPr>
          <p:cNvSpPr/>
          <p:nvPr/>
        </p:nvSpPr>
        <p:spPr>
          <a:xfrm>
            <a:off x="3451022" y="49658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0" name="Oval 9">
            <a:extLst>
              <a:ext uri="{FF2B5EF4-FFF2-40B4-BE49-F238E27FC236}">
                <a16:creationId xmlns:a16="http://schemas.microsoft.com/office/drawing/2014/main" xmlns="" id="{2FEBF6B6-24B2-86A5-132E-79E580EFEF22}"/>
              </a:ext>
            </a:extLst>
          </p:cNvPr>
          <p:cNvSpPr/>
          <p:nvPr/>
        </p:nvSpPr>
        <p:spPr>
          <a:xfrm>
            <a:off x="2858743" y="589916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11" name="Straight Arrow Connector 10">
            <a:extLst>
              <a:ext uri="{FF2B5EF4-FFF2-40B4-BE49-F238E27FC236}">
                <a16:creationId xmlns:a16="http://schemas.microsoft.com/office/drawing/2014/main" xmlns="" id="{806C047D-F42A-B190-F46B-AFD6B6466E5C}"/>
              </a:ext>
            </a:extLst>
          </p:cNvPr>
          <p:cNvCxnSpPr>
            <a:stCxn id="4" idx="3"/>
            <a:endCxn id="5" idx="0"/>
          </p:cNvCxnSpPr>
          <p:nvPr/>
        </p:nvCxnSpPr>
        <p:spPr>
          <a:xfrm flipH="1">
            <a:off x="1944582" y="3496764"/>
            <a:ext cx="417976" cy="462759"/>
          </a:xfrm>
          <a:prstGeom prst="straightConnector1">
            <a:avLst/>
          </a:prstGeom>
          <a:noFill/>
          <a:ln w="28575" cap="flat" cmpd="sng" algn="ctr">
            <a:solidFill>
              <a:srgbClr val="B84742"/>
            </a:solidFill>
            <a:prstDash val="solid"/>
            <a:miter lim="800000"/>
            <a:tailEnd type="arrow"/>
          </a:ln>
          <a:effectLst/>
        </p:spPr>
      </p:cxnSp>
      <p:cxnSp>
        <p:nvCxnSpPr>
          <p:cNvPr id="12" name="Straight Arrow Connector 11">
            <a:extLst>
              <a:ext uri="{FF2B5EF4-FFF2-40B4-BE49-F238E27FC236}">
                <a16:creationId xmlns:a16="http://schemas.microsoft.com/office/drawing/2014/main" xmlns="" id="{642A32EA-00D5-959E-11E6-890FB50B88CC}"/>
              </a:ext>
            </a:extLst>
          </p:cNvPr>
          <p:cNvCxnSpPr>
            <a:stCxn id="5" idx="3"/>
            <a:endCxn id="6" idx="0"/>
          </p:cNvCxnSpPr>
          <p:nvPr/>
        </p:nvCxnSpPr>
        <p:spPr>
          <a:xfrm flipH="1">
            <a:off x="1381166" y="4438879"/>
            <a:ext cx="364860" cy="526951"/>
          </a:xfrm>
          <a:prstGeom prst="straightConnector1">
            <a:avLst/>
          </a:prstGeom>
          <a:noFill/>
          <a:ln w="28575" cap="flat" cmpd="sng" algn="ctr">
            <a:solidFill>
              <a:srgbClr val="B84742"/>
            </a:solidFill>
            <a:prstDash val="solid"/>
            <a:miter lim="800000"/>
            <a:tailEnd type="arrow"/>
          </a:ln>
          <a:effectLst/>
        </p:spPr>
      </p:cxnSp>
      <p:cxnSp>
        <p:nvCxnSpPr>
          <p:cNvPr id="13" name="Straight Arrow Connector 12">
            <a:extLst>
              <a:ext uri="{FF2B5EF4-FFF2-40B4-BE49-F238E27FC236}">
                <a16:creationId xmlns:a16="http://schemas.microsoft.com/office/drawing/2014/main" xmlns="" id="{558F2FB7-82D7-DF9F-C541-5627982D2971}"/>
              </a:ext>
            </a:extLst>
          </p:cNvPr>
          <p:cNvCxnSpPr>
            <a:stCxn id="4" idx="5"/>
            <a:endCxn id="8" idx="0"/>
          </p:cNvCxnSpPr>
          <p:nvPr/>
        </p:nvCxnSpPr>
        <p:spPr>
          <a:xfrm>
            <a:off x="2759670" y="3496764"/>
            <a:ext cx="379873" cy="462759"/>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xmlns="" id="{5A662BE1-0C82-E441-6379-9D2491406F9A}"/>
              </a:ext>
            </a:extLst>
          </p:cNvPr>
          <p:cNvCxnSpPr>
            <a:stCxn id="8" idx="3"/>
            <a:endCxn id="7" idx="0"/>
          </p:cNvCxnSpPr>
          <p:nvPr/>
        </p:nvCxnSpPr>
        <p:spPr>
          <a:xfrm flipH="1">
            <a:off x="2644239" y="4438879"/>
            <a:ext cx="296748" cy="526951"/>
          </a:xfrm>
          <a:prstGeom prst="straightConnector1">
            <a:avLst/>
          </a:prstGeom>
          <a:noFill/>
          <a:ln w="28575" cap="flat" cmpd="sng" algn="ctr">
            <a:solidFill>
              <a:srgbClr val="B84742"/>
            </a:solidFill>
            <a:prstDash val="solid"/>
            <a:miter lim="800000"/>
            <a:tailEnd type="arrow"/>
          </a:ln>
          <a:effectLst/>
        </p:spPr>
      </p:cxnSp>
      <p:cxnSp>
        <p:nvCxnSpPr>
          <p:cNvPr id="15" name="Straight Arrow Connector 14">
            <a:extLst>
              <a:ext uri="{FF2B5EF4-FFF2-40B4-BE49-F238E27FC236}">
                <a16:creationId xmlns:a16="http://schemas.microsoft.com/office/drawing/2014/main" xmlns="" id="{AA0CBD04-5DF4-7D1F-3F3E-81B1049A0538}"/>
              </a:ext>
            </a:extLst>
          </p:cNvPr>
          <p:cNvCxnSpPr>
            <a:stCxn id="8" idx="5"/>
            <a:endCxn id="9" idx="0"/>
          </p:cNvCxnSpPr>
          <p:nvPr/>
        </p:nvCxnSpPr>
        <p:spPr>
          <a:xfrm>
            <a:off x="3338099" y="4438879"/>
            <a:ext cx="393723" cy="526951"/>
          </a:xfrm>
          <a:prstGeom prst="straightConnector1">
            <a:avLst/>
          </a:prstGeom>
          <a:noFill/>
          <a:ln w="28575" cap="flat" cmpd="sng" algn="ctr">
            <a:solidFill>
              <a:srgbClr val="B84742"/>
            </a:solidFill>
            <a:prstDash val="solid"/>
            <a:miter lim="800000"/>
            <a:tailEnd type="arrow"/>
          </a:ln>
          <a:effectLst/>
        </p:spPr>
      </p:cxnSp>
      <p:cxnSp>
        <p:nvCxnSpPr>
          <p:cNvPr id="16" name="Straight Arrow Connector 15">
            <a:extLst>
              <a:ext uri="{FF2B5EF4-FFF2-40B4-BE49-F238E27FC236}">
                <a16:creationId xmlns:a16="http://schemas.microsoft.com/office/drawing/2014/main" xmlns="" id="{B5CA3176-6519-17F7-6139-6B5F5451CD1F}"/>
              </a:ext>
            </a:extLst>
          </p:cNvPr>
          <p:cNvCxnSpPr>
            <a:stCxn id="7" idx="5"/>
            <a:endCxn id="10" idx="0"/>
          </p:cNvCxnSpPr>
          <p:nvPr/>
        </p:nvCxnSpPr>
        <p:spPr>
          <a:xfrm>
            <a:off x="2842795" y="5445186"/>
            <a:ext cx="296748" cy="453977"/>
          </a:xfrm>
          <a:prstGeom prst="straightConnector1">
            <a:avLst/>
          </a:prstGeom>
          <a:noFill/>
          <a:ln w="28575" cap="flat" cmpd="sng" algn="ctr">
            <a:solidFill>
              <a:srgbClr val="B84742"/>
            </a:solidFill>
            <a:prstDash val="solid"/>
            <a:miter lim="800000"/>
            <a:tailEnd type="arrow"/>
          </a:ln>
          <a:effectLst/>
        </p:spPr>
      </p:cxnSp>
      <p:grpSp>
        <p:nvGrpSpPr>
          <p:cNvPr id="17" name="Group 16">
            <a:extLst>
              <a:ext uri="{FF2B5EF4-FFF2-40B4-BE49-F238E27FC236}">
                <a16:creationId xmlns:a16="http://schemas.microsoft.com/office/drawing/2014/main" xmlns="" id="{ACAB9787-1F42-8F07-DE44-4A61D0A7B12D}"/>
              </a:ext>
            </a:extLst>
          </p:cNvPr>
          <p:cNvGrpSpPr/>
          <p:nvPr/>
        </p:nvGrpSpPr>
        <p:grpSpPr>
          <a:xfrm>
            <a:off x="1821541" y="1554479"/>
            <a:ext cx="3385677" cy="558801"/>
            <a:chOff x="-76200" y="4191000"/>
            <a:chExt cx="1997075" cy="381000"/>
          </a:xfrm>
        </p:grpSpPr>
        <p:sp>
          <p:nvSpPr>
            <p:cNvPr id="18" name="Rectangle 17">
              <a:extLst>
                <a:ext uri="{FF2B5EF4-FFF2-40B4-BE49-F238E27FC236}">
                  <a16:creationId xmlns:a16="http://schemas.microsoft.com/office/drawing/2014/main" xmlns="" id="{283689E9-BAC5-6CB0-9901-8FED59293A0F}"/>
                </a:ext>
              </a:extLst>
            </p:cNvPr>
            <p:cNvSpPr/>
            <p:nvPr/>
          </p:nvSpPr>
          <p:spPr>
            <a:xfrm>
              <a:off x="609599" y="4191000"/>
              <a:ext cx="628651"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9" name="Rectangle 18">
              <a:extLst>
                <a:ext uri="{FF2B5EF4-FFF2-40B4-BE49-F238E27FC236}">
                  <a16:creationId xmlns:a16="http://schemas.microsoft.com/office/drawing/2014/main" xmlns="" id="{17405990-D16F-75C7-99A4-92E7103C2DA8}"/>
                </a:ext>
              </a:extLst>
            </p:cNvPr>
            <p:cNvSpPr/>
            <p:nvPr/>
          </p:nvSpPr>
          <p:spPr>
            <a:xfrm>
              <a:off x="-76200" y="4191000"/>
              <a:ext cx="685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LPTR</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0" name="Rectangle 19">
              <a:extLst>
                <a:ext uri="{FF2B5EF4-FFF2-40B4-BE49-F238E27FC236}">
                  <a16:creationId xmlns:a16="http://schemas.microsoft.com/office/drawing/2014/main" xmlns="" id="{5F7512B1-7A1E-FA36-3DF1-70BCAEAA3303}"/>
                </a:ext>
              </a:extLst>
            </p:cNvPr>
            <p:cNvSpPr/>
            <p:nvPr/>
          </p:nvSpPr>
          <p:spPr>
            <a:xfrm>
              <a:off x="1238250" y="4191000"/>
              <a:ext cx="682625"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RPTR</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sp>
        <p:nvSpPr>
          <p:cNvPr id="21" name="TextBox 20">
            <a:extLst>
              <a:ext uri="{FF2B5EF4-FFF2-40B4-BE49-F238E27FC236}">
                <a16:creationId xmlns:a16="http://schemas.microsoft.com/office/drawing/2014/main" xmlns="" id="{009E1CA3-DEDD-7965-F297-F59C93BB8F03}"/>
              </a:ext>
            </a:extLst>
          </p:cNvPr>
          <p:cNvSpPr txBox="1"/>
          <p:nvPr/>
        </p:nvSpPr>
        <p:spPr>
          <a:xfrm>
            <a:off x="1983824" y="2184677"/>
            <a:ext cx="3066489" cy="400110"/>
          </a:xfrm>
          <a:prstGeom prst="rect">
            <a:avLst/>
          </a:prstGeom>
          <a:noFill/>
        </p:spPr>
        <p:txBody>
          <a:bodyPr wrap="square" rtlCol="0">
            <a:spAutoFit/>
          </a:bodyPr>
          <a:lstStyle/>
          <a:p>
            <a:pPr algn="ctr">
              <a:buClrTx/>
              <a:buFontTx/>
              <a:buNone/>
            </a:pPr>
            <a:r>
              <a:rPr lang="en-IN" sz="2000" b="1" kern="1200" dirty="0">
                <a:solidFill>
                  <a:srgbClr val="212121"/>
                </a:solidFill>
                <a:latin typeface="Roboto Condensed"/>
                <a:ea typeface="+mn-ea"/>
                <a:cs typeface="+mn-cs"/>
              </a:rPr>
              <a:t>Typical node of Binary Tree</a:t>
            </a:r>
            <a:endParaRPr lang="en-US" sz="2000" b="1" kern="1200" dirty="0">
              <a:solidFill>
                <a:srgbClr val="212121"/>
              </a:solidFill>
              <a:latin typeface="Roboto Condensed"/>
              <a:ea typeface="+mn-ea"/>
              <a:cs typeface="+mn-cs"/>
            </a:endParaRPr>
          </a:p>
        </p:txBody>
      </p:sp>
      <p:grpSp>
        <p:nvGrpSpPr>
          <p:cNvPr id="22" name="Group 21">
            <a:extLst>
              <a:ext uri="{FF2B5EF4-FFF2-40B4-BE49-F238E27FC236}">
                <a16:creationId xmlns:a16="http://schemas.microsoft.com/office/drawing/2014/main" xmlns="" id="{0EA273F3-4D91-03AD-F7AE-DCFCA2B9C5EA}"/>
              </a:ext>
            </a:extLst>
          </p:cNvPr>
          <p:cNvGrpSpPr/>
          <p:nvPr/>
        </p:nvGrpSpPr>
        <p:grpSpPr>
          <a:xfrm>
            <a:off x="6972465" y="2132157"/>
            <a:ext cx="1440000" cy="540000"/>
            <a:chOff x="304800" y="4191000"/>
            <a:chExt cx="1066800" cy="381000"/>
          </a:xfrm>
        </p:grpSpPr>
        <p:sp>
          <p:nvSpPr>
            <p:cNvPr id="23" name="Rectangle 22">
              <a:extLst>
                <a:ext uri="{FF2B5EF4-FFF2-40B4-BE49-F238E27FC236}">
                  <a16:creationId xmlns:a16="http://schemas.microsoft.com/office/drawing/2014/main" xmlns="" id="{8BD845C0-E867-8B4D-E7A8-D4A12A9872DB}"/>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4" name="Rectangle 23">
              <a:extLst>
                <a:ext uri="{FF2B5EF4-FFF2-40B4-BE49-F238E27FC236}">
                  <a16:creationId xmlns:a16="http://schemas.microsoft.com/office/drawing/2014/main" xmlns="" id="{21820EAE-C5DD-BD13-E632-F8417FA4C5AF}"/>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5" name="Rectangle 24">
              <a:extLst>
                <a:ext uri="{FF2B5EF4-FFF2-40B4-BE49-F238E27FC236}">
                  <a16:creationId xmlns:a16="http://schemas.microsoft.com/office/drawing/2014/main" xmlns="" id="{FAF7B53F-39BF-4108-B737-8CC2A23458F6}"/>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26" name="Group 25">
            <a:extLst>
              <a:ext uri="{FF2B5EF4-FFF2-40B4-BE49-F238E27FC236}">
                <a16:creationId xmlns:a16="http://schemas.microsoft.com/office/drawing/2014/main" xmlns="" id="{2E0D912D-6FE2-8A39-5701-18FCEEB10568}"/>
              </a:ext>
            </a:extLst>
          </p:cNvPr>
          <p:cNvGrpSpPr/>
          <p:nvPr/>
        </p:nvGrpSpPr>
        <p:grpSpPr>
          <a:xfrm>
            <a:off x="5753265" y="3427557"/>
            <a:ext cx="1440000" cy="540000"/>
            <a:chOff x="304800" y="4191000"/>
            <a:chExt cx="1066800" cy="381000"/>
          </a:xfrm>
        </p:grpSpPr>
        <p:sp>
          <p:nvSpPr>
            <p:cNvPr id="27" name="Rectangle 26">
              <a:extLst>
                <a:ext uri="{FF2B5EF4-FFF2-40B4-BE49-F238E27FC236}">
                  <a16:creationId xmlns:a16="http://schemas.microsoft.com/office/drawing/2014/main" xmlns="" id="{004C0369-A9F4-909D-3E7F-ED043C4BC485}"/>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8" name="Rectangle 27">
              <a:extLst>
                <a:ext uri="{FF2B5EF4-FFF2-40B4-BE49-F238E27FC236}">
                  <a16:creationId xmlns:a16="http://schemas.microsoft.com/office/drawing/2014/main" xmlns="" id="{3BE100F9-1076-082F-1DAD-40F2975CDF8B}"/>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9" name="Rectangle 28">
              <a:extLst>
                <a:ext uri="{FF2B5EF4-FFF2-40B4-BE49-F238E27FC236}">
                  <a16:creationId xmlns:a16="http://schemas.microsoft.com/office/drawing/2014/main" xmlns="" id="{6CCE11C2-1B7A-A655-25AF-BD9A817AA7A0}"/>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30" name="Group 29">
            <a:extLst>
              <a:ext uri="{FF2B5EF4-FFF2-40B4-BE49-F238E27FC236}">
                <a16:creationId xmlns:a16="http://schemas.microsoft.com/office/drawing/2014/main" xmlns="" id="{B4458357-0279-F106-7337-85535331CD53}"/>
              </a:ext>
            </a:extLst>
          </p:cNvPr>
          <p:cNvGrpSpPr/>
          <p:nvPr/>
        </p:nvGrpSpPr>
        <p:grpSpPr>
          <a:xfrm>
            <a:off x="8115465" y="3427557"/>
            <a:ext cx="1440000" cy="540000"/>
            <a:chOff x="304800" y="4191000"/>
            <a:chExt cx="1066800" cy="381000"/>
          </a:xfrm>
        </p:grpSpPr>
        <p:sp>
          <p:nvSpPr>
            <p:cNvPr id="31" name="Rectangle 30">
              <a:extLst>
                <a:ext uri="{FF2B5EF4-FFF2-40B4-BE49-F238E27FC236}">
                  <a16:creationId xmlns:a16="http://schemas.microsoft.com/office/drawing/2014/main" xmlns="" id="{FAED21F9-A5C2-A383-17C0-372B8E32FC4A}"/>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2" name="Rectangle 31">
              <a:extLst>
                <a:ext uri="{FF2B5EF4-FFF2-40B4-BE49-F238E27FC236}">
                  <a16:creationId xmlns:a16="http://schemas.microsoft.com/office/drawing/2014/main" xmlns="" id="{87911F3D-8203-7A3C-36CC-92323AC7CCB8}"/>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3" name="Rectangle 32">
              <a:extLst>
                <a:ext uri="{FF2B5EF4-FFF2-40B4-BE49-F238E27FC236}">
                  <a16:creationId xmlns:a16="http://schemas.microsoft.com/office/drawing/2014/main" xmlns="" id="{51A277FB-B8C9-D3D7-6656-60E953CE4662}"/>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34" name="Group 33">
            <a:extLst>
              <a:ext uri="{FF2B5EF4-FFF2-40B4-BE49-F238E27FC236}">
                <a16:creationId xmlns:a16="http://schemas.microsoft.com/office/drawing/2014/main" xmlns="" id="{CF64E28A-6954-55B9-C7D8-2B39305B7D24}"/>
              </a:ext>
            </a:extLst>
          </p:cNvPr>
          <p:cNvGrpSpPr/>
          <p:nvPr/>
        </p:nvGrpSpPr>
        <p:grpSpPr>
          <a:xfrm>
            <a:off x="4762665" y="4799157"/>
            <a:ext cx="1440000" cy="540000"/>
            <a:chOff x="304800" y="4191000"/>
            <a:chExt cx="1066800" cy="381000"/>
          </a:xfrm>
        </p:grpSpPr>
        <p:sp>
          <p:nvSpPr>
            <p:cNvPr id="35" name="Rectangle 34">
              <a:extLst>
                <a:ext uri="{FF2B5EF4-FFF2-40B4-BE49-F238E27FC236}">
                  <a16:creationId xmlns:a16="http://schemas.microsoft.com/office/drawing/2014/main" xmlns="" id="{27719C13-585E-06D6-CF77-A1B61ADAFF72}"/>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6" name="Rectangle 35">
              <a:extLst>
                <a:ext uri="{FF2B5EF4-FFF2-40B4-BE49-F238E27FC236}">
                  <a16:creationId xmlns:a16="http://schemas.microsoft.com/office/drawing/2014/main" xmlns="" id="{A81BAAB5-8BB3-4413-231F-A03B35ECA15A}"/>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7" name="Rectangle 36">
              <a:extLst>
                <a:ext uri="{FF2B5EF4-FFF2-40B4-BE49-F238E27FC236}">
                  <a16:creationId xmlns:a16="http://schemas.microsoft.com/office/drawing/2014/main" xmlns="" id="{88E2ECE9-5B61-57D8-013D-76C7D4BEDCF6}"/>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38" name="Group 37">
            <a:extLst>
              <a:ext uri="{FF2B5EF4-FFF2-40B4-BE49-F238E27FC236}">
                <a16:creationId xmlns:a16="http://schemas.microsoft.com/office/drawing/2014/main" xmlns="" id="{914B18FA-C6A6-BC3A-F660-1566CDC60B15}"/>
              </a:ext>
            </a:extLst>
          </p:cNvPr>
          <p:cNvGrpSpPr/>
          <p:nvPr/>
        </p:nvGrpSpPr>
        <p:grpSpPr>
          <a:xfrm>
            <a:off x="7201065" y="4799157"/>
            <a:ext cx="1440000" cy="540000"/>
            <a:chOff x="304800" y="4191000"/>
            <a:chExt cx="1066800" cy="381000"/>
          </a:xfrm>
        </p:grpSpPr>
        <p:sp>
          <p:nvSpPr>
            <p:cNvPr id="39" name="Rectangle 38">
              <a:extLst>
                <a:ext uri="{FF2B5EF4-FFF2-40B4-BE49-F238E27FC236}">
                  <a16:creationId xmlns:a16="http://schemas.microsoft.com/office/drawing/2014/main" xmlns="" id="{482E3E5A-1630-28B5-F67C-622E90A638D6}"/>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0" name="Rectangle 39">
              <a:extLst>
                <a:ext uri="{FF2B5EF4-FFF2-40B4-BE49-F238E27FC236}">
                  <a16:creationId xmlns:a16="http://schemas.microsoft.com/office/drawing/2014/main" xmlns="" id="{7A615938-F243-C54D-9D16-85765761604E}"/>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1" name="Rectangle 40">
              <a:extLst>
                <a:ext uri="{FF2B5EF4-FFF2-40B4-BE49-F238E27FC236}">
                  <a16:creationId xmlns:a16="http://schemas.microsoft.com/office/drawing/2014/main" xmlns="" id="{8EB6EA8B-8FDE-E316-6FF8-47586A1BC41B}"/>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42" name="Group 41">
            <a:extLst>
              <a:ext uri="{FF2B5EF4-FFF2-40B4-BE49-F238E27FC236}">
                <a16:creationId xmlns:a16="http://schemas.microsoft.com/office/drawing/2014/main" xmlns="" id="{40C0AA0E-455D-C2A8-61B3-4CD7AF40F9D2}"/>
              </a:ext>
            </a:extLst>
          </p:cNvPr>
          <p:cNvGrpSpPr/>
          <p:nvPr/>
        </p:nvGrpSpPr>
        <p:grpSpPr>
          <a:xfrm>
            <a:off x="9182265" y="4799157"/>
            <a:ext cx="1440000" cy="540000"/>
            <a:chOff x="304800" y="4191000"/>
            <a:chExt cx="1066800" cy="381000"/>
          </a:xfrm>
        </p:grpSpPr>
        <p:sp>
          <p:nvSpPr>
            <p:cNvPr id="43" name="Rectangle 42">
              <a:extLst>
                <a:ext uri="{FF2B5EF4-FFF2-40B4-BE49-F238E27FC236}">
                  <a16:creationId xmlns:a16="http://schemas.microsoft.com/office/drawing/2014/main" xmlns="" id="{35E3C2E3-8BA9-7E5E-09A3-8A01A0B62909}"/>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4" name="Rectangle 43">
              <a:extLst>
                <a:ext uri="{FF2B5EF4-FFF2-40B4-BE49-F238E27FC236}">
                  <a16:creationId xmlns:a16="http://schemas.microsoft.com/office/drawing/2014/main" xmlns="" id="{B6657B48-E9ED-DCFD-1C62-53A7FFC4F1D5}"/>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5" name="Rectangle 44">
              <a:extLst>
                <a:ext uri="{FF2B5EF4-FFF2-40B4-BE49-F238E27FC236}">
                  <a16:creationId xmlns:a16="http://schemas.microsoft.com/office/drawing/2014/main" xmlns="" id="{4D02424B-AFF7-E47E-021C-C7274DA30579}"/>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46" name="Group 45">
            <a:extLst>
              <a:ext uri="{FF2B5EF4-FFF2-40B4-BE49-F238E27FC236}">
                <a16:creationId xmlns:a16="http://schemas.microsoft.com/office/drawing/2014/main" xmlns="" id="{1D0569B0-9988-0892-2F44-4CB325C36024}"/>
              </a:ext>
            </a:extLst>
          </p:cNvPr>
          <p:cNvGrpSpPr/>
          <p:nvPr/>
        </p:nvGrpSpPr>
        <p:grpSpPr>
          <a:xfrm>
            <a:off x="8191665" y="6094557"/>
            <a:ext cx="1440000" cy="540000"/>
            <a:chOff x="304800" y="4191000"/>
            <a:chExt cx="1066800" cy="381000"/>
          </a:xfrm>
        </p:grpSpPr>
        <p:sp>
          <p:nvSpPr>
            <p:cNvPr id="47" name="Rectangle 46">
              <a:extLst>
                <a:ext uri="{FF2B5EF4-FFF2-40B4-BE49-F238E27FC236}">
                  <a16:creationId xmlns:a16="http://schemas.microsoft.com/office/drawing/2014/main" xmlns="" id="{DC4E644B-3375-2CFD-A767-5B70E6640FA2}"/>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8" name="Rectangle 47">
              <a:extLst>
                <a:ext uri="{FF2B5EF4-FFF2-40B4-BE49-F238E27FC236}">
                  <a16:creationId xmlns:a16="http://schemas.microsoft.com/office/drawing/2014/main" xmlns="" id="{26A0EDFB-857D-D890-69A3-27F72725AFEA}"/>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9" name="Rectangle 48">
              <a:extLst>
                <a:ext uri="{FF2B5EF4-FFF2-40B4-BE49-F238E27FC236}">
                  <a16:creationId xmlns:a16="http://schemas.microsoft.com/office/drawing/2014/main" xmlns="" id="{55DB5113-9883-0D10-A473-CAD6D22FEE60}"/>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sp>
        <p:nvSpPr>
          <p:cNvPr id="50" name="Freeform 56">
            <a:extLst>
              <a:ext uri="{FF2B5EF4-FFF2-40B4-BE49-F238E27FC236}">
                <a16:creationId xmlns:a16="http://schemas.microsoft.com/office/drawing/2014/main" xmlns="" id="{9B297CD4-670C-CB2A-44ED-BC78649BD19B}"/>
              </a:ext>
            </a:extLst>
          </p:cNvPr>
          <p:cNvSpPr/>
          <p:nvPr/>
        </p:nvSpPr>
        <p:spPr>
          <a:xfrm>
            <a:off x="6481035" y="2378165"/>
            <a:ext cx="691077" cy="1033889"/>
          </a:xfrm>
          <a:custGeom>
            <a:avLst/>
            <a:gdLst>
              <a:gd name="connsiteX0" fmla="*/ 829994 w 829994"/>
              <a:gd name="connsiteY0" fmla="*/ 0 h 1125416"/>
              <a:gd name="connsiteX1" fmla="*/ 0 w 829994"/>
              <a:gd name="connsiteY1" fmla="*/ 0 h 1125416"/>
              <a:gd name="connsiteX2" fmla="*/ 0 w 829994"/>
              <a:gd name="connsiteY2" fmla="*/ 1125416 h 1125416"/>
            </a:gdLst>
            <a:ahLst/>
            <a:cxnLst>
              <a:cxn ang="0">
                <a:pos x="connsiteX0" y="connsiteY0"/>
              </a:cxn>
              <a:cxn ang="0">
                <a:pos x="connsiteX1" y="connsiteY1"/>
              </a:cxn>
              <a:cxn ang="0">
                <a:pos x="connsiteX2" y="connsiteY2"/>
              </a:cxn>
            </a:cxnLst>
            <a:rect l="l" t="t" r="r" b="b"/>
            <a:pathLst>
              <a:path w="829994" h="1125416">
                <a:moveTo>
                  <a:pt x="829994" y="0"/>
                </a:moveTo>
                <a:lnTo>
                  <a:pt x="0" y="0"/>
                </a:lnTo>
                <a:lnTo>
                  <a:pt x="0" y="1125416"/>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1" name="Freeform 57">
            <a:extLst>
              <a:ext uri="{FF2B5EF4-FFF2-40B4-BE49-F238E27FC236}">
                <a16:creationId xmlns:a16="http://schemas.microsoft.com/office/drawing/2014/main" xmlns="" id="{A4BB96BE-BD70-A942-E43F-D1E83AE15FF3}"/>
              </a:ext>
            </a:extLst>
          </p:cNvPr>
          <p:cNvSpPr/>
          <p:nvPr/>
        </p:nvSpPr>
        <p:spPr>
          <a:xfrm>
            <a:off x="5473090" y="3704540"/>
            <a:ext cx="454135" cy="1080000"/>
          </a:xfrm>
          <a:custGeom>
            <a:avLst/>
            <a:gdLst>
              <a:gd name="connsiteX0" fmla="*/ 661181 w 661181"/>
              <a:gd name="connsiteY0" fmla="*/ 0 h 1181686"/>
              <a:gd name="connsiteX1" fmla="*/ 0 w 661181"/>
              <a:gd name="connsiteY1" fmla="*/ 0 h 1181686"/>
              <a:gd name="connsiteX2" fmla="*/ 0 w 661181"/>
              <a:gd name="connsiteY2" fmla="*/ 1181686 h 1181686"/>
            </a:gdLst>
            <a:ahLst/>
            <a:cxnLst>
              <a:cxn ang="0">
                <a:pos x="connsiteX0" y="connsiteY0"/>
              </a:cxn>
              <a:cxn ang="0">
                <a:pos x="connsiteX1" y="connsiteY1"/>
              </a:cxn>
              <a:cxn ang="0">
                <a:pos x="connsiteX2" y="connsiteY2"/>
              </a:cxn>
            </a:cxnLst>
            <a:rect l="l" t="t" r="r" b="b"/>
            <a:pathLst>
              <a:path w="661181" h="1181686">
                <a:moveTo>
                  <a:pt x="661181" y="0"/>
                </a:moveTo>
                <a:lnTo>
                  <a:pt x="0" y="0"/>
                </a:lnTo>
                <a:lnTo>
                  <a:pt x="0" y="1181686"/>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2" name="Freeform 58">
            <a:extLst>
              <a:ext uri="{FF2B5EF4-FFF2-40B4-BE49-F238E27FC236}">
                <a16:creationId xmlns:a16="http://schemas.microsoft.com/office/drawing/2014/main" xmlns="" id="{D80D7631-5503-C5E2-72DF-399F6C11FE64}"/>
              </a:ext>
            </a:extLst>
          </p:cNvPr>
          <p:cNvSpPr/>
          <p:nvPr/>
        </p:nvSpPr>
        <p:spPr>
          <a:xfrm>
            <a:off x="8229634" y="2378509"/>
            <a:ext cx="691200" cy="1033200"/>
          </a:xfrm>
          <a:custGeom>
            <a:avLst/>
            <a:gdLst>
              <a:gd name="connsiteX0" fmla="*/ 0 w 731520"/>
              <a:gd name="connsiteY0" fmla="*/ 0 h 1111347"/>
              <a:gd name="connsiteX1" fmla="*/ 731520 w 731520"/>
              <a:gd name="connsiteY1" fmla="*/ 0 h 1111347"/>
              <a:gd name="connsiteX2" fmla="*/ 731520 w 731520"/>
              <a:gd name="connsiteY2" fmla="*/ 1111347 h 1111347"/>
            </a:gdLst>
            <a:ahLst/>
            <a:cxnLst>
              <a:cxn ang="0">
                <a:pos x="connsiteX0" y="connsiteY0"/>
              </a:cxn>
              <a:cxn ang="0">
                <a:pos x="connsiteX1" y="connsiteY1"/>
              </a:cxn>
              <a:cxn ang="0">
                <a:pos x="connsiteX2" y="connsiteY2"/>
              </a:cxn>
            </a:cxnLst>
            <a:rect l="l" t="t" r="r" b="b"/>
            <a:pathLst>
              <a:path w="731520" h="1111347">
                <a:moveTo>
                  <a:pt x="0" y="0"/>
                </a:moveTo>
                <a:lnTo>
                  <a:pt x="731520" y="0"/>
                </a:lnTo>
                <a:lnTo>
                  <a:pt x="731520" y="1111347"/>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3" name="Freeform 59">
            <a:extLst>
              <a:ext uri="{FF2B5EF4-FFF2-40B4-BE49-F238E27FC236}">
                <a16:creationId xmlns:a16="http://schemas.microsoft.com/office/drawing/2014/main" xmlns="" id="{0622C63E-D0EB-72D9-0253-C14922FF9F7E}"/>
              </a:ext>
            </a:extLst>
          </p:cNvPr>
          <p:cNvSpPr/>
          <p:nvPr/>
        </p:nvSpPr>
        <p:spPr>
          <a:xfrm>
            <a:off x="7905329" y="3704540"/>
            <a:ext cx="413622" cy="1080000"/>
          </a:xfrm>
          <a:custGeom>
            <a:avLst/>
            <a:gdLst>
              <a:gd name="connsiteX0" fmla="*/ 534572 w 534572"/>
              <a:gd name="connsiteY0" fmla="*/ 0 h 1139483"/>
              <a:gd name="connsiteX1" fmla="*/ 0 w 534572"/>
              <a:gd name="connsiteY1" fmla="*/ 0 h 1139483"/>
              <a:gd name="connsiteX2" fmla="*/ 0 w 534572"/>
              <a:gd name="connsiteY2" fmla="*/ 1139483 h 1139483"/>
            </a:gdLst>
            <a:ahLst/>
            <a:cxnLst>
              <a:cxn ang="0">
                <a:pos x="connsiteX0" y="connsiteY0"/>
              </a:cxn>
              <a:cxn ang="0">
                <a:pos x="connsiteX1" y="connsiteY1"/>
              </a:cxn>
              <a:cxn ang="0">
                <a:pos x="connsiteX2" y="connsiteY2"/>
              </a:cxn>
            </a:cxnLst>
            <a:rect l="l" t="t" r="r" b="b"/>
            <a:pathLst>
              <a:path w="534572" h="1139483">
                <a:moveTo>
                  <a:pt x="534572" y="0"/>
                </a:moveTo>
                <a:lnTo>
                  <a:pt x="0" y="0"/>
                </a:lnTo>
                <a:lnTo>
                  <a:pt x="0" y="1139483"/>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4" name="Freeform 60">
            <a:extLst>
              <a:ext uri="{FF2B5EF4-FFF2-40B4-BE49-F238E27FC236}">
                <a16:creationId xmlns:a16="http://schemas.microsoft.com/office/drawing/2014/main" xmlns="" id="{6D76409E-A3DE-2DE4-B510-71F66E09F8C1}"/>
              </a:ext>
            </a:extLst>
          </p:cNvPr>
          <p:cNvSpPr/>
          <p:nvPr/>
        </p:nvSpPr>
        <p:spPr>
          <a:xfrm>
            <a:off x="9351979" y="3704540"/>
            <a:ext cx="550961" cy="1080000"/>
          </a:xfrm>
          <a:custGeom>
            <a:avLst/>
            <a:gdLst>
              <a:gd name="connsiteX0" fmla="*/ 0 w 647114"/>
              <a:gd name="connsiteY0" fmla="*/ 0 h 1223889"/>
              <a:gd name="connsiteX1" fmla="*/ 647114 w 647114"/>
              <a:gd name="connsiteY1" fmla="*/ 0 h 1223889"/>
              <a:gd name="connsiteX2" fmla="*/ 647114 w 647114"/>
              <a:gd name="connsiteY2" fmla="*/ 1223889 h 1223889"/>
            </a:gdLst>
            <a:ahLst/>
            <a:cxnLst>
              <a:cxn ang="0">
                <a:pos x="connsiteX0" y="connsiteY0"/>
              </a:cxn>
              <a:cxn ang="0">
                <a:pos x="connsiteX1" y="connsiteY1"/>
              </a:cxn>
              <a:cxn ang="0">
                <a:pos x="connsiteX2" y="connsiteY2"/>
              </a:cxn>
            </a:cxnLst>
            <a:rect l="l" t="t" r="r" b="b"/>
            <a:pathLst>
              <a:path w="647114" h="1223889">
                <a:moveTo>
                  <a:pt x="0" y="0"/>
                </a:moveTo>
                <a:lnTo>
                  <a:pt x="647114" y="0"/>
                </a:lnTo>
                <a:lnTo>
                  <a:pt x="647114" y="1223889"/>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5" name="Freeform 61">
            <a:extLst>
              <a:ext uri="{FF2B5EF4-FFF2-40B4-BE49-F238E27FC236}">
                <a16:creationId xmlns:a16="http://schemas.microsoft.com/office/drawing/2014/main" xmlns="" id="{ACCA131C-1523-E2C4-FF78-9CF2989A2659}"/>
              </a:ext>
            </a:extLst>
          </p:cNvPr>
          <p:cNvSpPr/>
          <p:nvPr/>
        </p:nvSpPr>
        <p:spPr>
          <a:xfrm>
            <a:off x="8460090" y="5071925"/>
            <a:ext cx="425436" cy="1014614"/>
          </a:xfrm>
          <a:custGeom>
            <a:avLst/>
            <a:gdLst>
              <a:gd name="connsiteX0" fmla="*/ 0 w 534573"/>
              <a:gd name="connsiteY0" fmla="*/ 0 h 1139483"/>
              <a:gd name="connsiteX1" fmla="*/ 534573 w 534573"/>
              <a:gd name="connsiteY1" fmla="*/ 0 h 1139483"/>
              <a:gd name="connsiteX2" fmla="*/ 534573 w 534573"/>
              <a:gd name="connsiteY2" fmla="*/ 1139483 h 1139483"/>
            </a:gdLst>
            <a:ahLst/>
            <a:cxnLst>
              <a:cxn ang="0">
                <a:pos x="connsiteX0" y="connsiteY0"/>
              </a:cxn>
              <a:cxn ang="0">
                <a:pos x="connsiteX1" y="connsiteY1"/>
              </a:cxn>
              <a:cxn ang="0">
                <a:pos x="connsiteX2" y="connsiteY2"/>
              </a:cxn>
            </a:cxnLst>
            <a:rect l="l" t="t" r="r" b="b"/>
            <a:pathLst>
              <a:path w="534573" h="1139483">
                <a:moveTo>
                  <a:pt x="0" y="0"/>
                </a:moveTo>
                <a:lnTo>
                  <a:pt x="534573" y="0"/>
                </a:lnTo>
                <a:lnTo>
                  <a:pt x="534573" y="1139483"/>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56" name="Straight Connector 55">
            <a:extLst>
              <a:ext uri="{FF2B5EF4-FFF2-40B4-BE49-F238E27FC236}">
                <a16:creationId xmlns:a16="http://schemas.microsoft.com/office/drawing/2014/main" xmlns="" id="{6DB6C82C-5873-65B7-D88F-AFD910C68D57}"/>
              </a:ext>
            </a:extLst>
          </p:cNvPr>
          <p:cNvCxnSpPr/>
          <p:nvPr/>
        </p:nvCxnSpPr>
        <p:spPr>
          <a:xfrm flipH="1">
            <a:off x="6781835" y="3427557"/>
            <a:ext cx="394562" cy="540000"/>
          </a:xfrm>
          <a:prstGeom prst="line">
            <a:avLst/>
          </a:prstGeom>
          <a:noFill/>
          <a:ln w="28575" cap="flat" cmpd="sng" algn="ctr">
            <a:solidFill>
              <a:srgbClr val="B84742"/>
            </a:solidFill>
            <a:prstDash val="solid"/>
            <a:miter lim="800000"/>
          </a:ln>
          <a:effectLst/>
        </p:spPr>
      </p:cxnSp>
      <p:cxnSp>
        <p:nvCxnSpPr>
          <p:cNvPr id="57" name="Straight Connector 56">
            <a:extLst>
              <a:ext uri="{FF2B5EF4-FFF2-40B4-BE49-F238E27FC236}">
                <a16:creationId xmlns:a16="http://schemas.microsoft.com/office/drawing/2014/main" xmlns="" id="{0977D382-B904-5A8D-FDFE-0A55BC800B7D}"/>
              </a:ext>
            </a:extLst>
          </p:cNvPr>
          <p:cNvCxnSpPr/>
          <p:nvPr/>
        </p:nvCxnSpPr>
        <p:spPr>
          <a:xfrm flipH="1">
            <a:off x="4758780" y="4799157"/>
            <a:ext cx="423085" cy="540000"/>
          </a:xfrm>
          <a:prstGeom prst="line">
            <a:avLst/>
          </a:prstGeom>
          <a:noFill/>
          <a:ln w="28575" cap="flat" cmpd="sng" algn="ctr">
            <a:solidFill>
              <a:srgbClr val="B84742"/>
            </a:solidFill>
            <a:prstDash val="solid"/>
            <a:miter lim="800000"/>
          </a:ln>
          <a:effectLst/>
        </p:spPr>
      </p:cxnSp>
      <p:cxnSp>
        <p:nvCxnSpPr>
          <p:cNvPr id="58" name="Straight Connector 57">
            <a:extLst>
              <a:ext uri="{FF2B5EF4-FFF2-40B4-BE49-F238E27FC236}">
                <a16:creationId xmlns:a16="http://schemas.microsoft.com/office/drawing/2014/main" xmlns="" id="{45F24D81-84D0-615E-D71F-E25E48562C70}"/>
              </a:ext>
            </a:extLst>
          </p:cNvPr>
          <p:cNvCxnSpPr/>
          <p:nvPr/>
        </p:nvCxnSpPr>
        <p:spPr>
          <a:xfrm flipH="1">
            <a:off x="5790522" y="4799157"/>
            <a:ext cx="403351" cy="540000"/>
          </a:xfrm>
          <a:prstGeom prst="line">
            <a:avLst/>
          </a:prstGeom>
          <a:noFill/>
          <a:ln w="28575" cap="flat" cmpd="sng" algn="ctr">
            <a:solidFill>
              <a:srgbClr val="B84742"/>
            </a:solidFill>
            <a:prstDash val="solid"/>
            <a:miter lim="800000"/>
          </a:ln>
          <a:effectLst/>
        </p:spPr>
      </p:cxnSp>
      <p:cxnSp>
        <p:nvCxnSpPr>
          <p:cNvPr id="59" name="Straight Connector 58">
            <a:extLst>
              <a:ext uri="{FF2B5EF4-FFF2-40B4-BE49-F238E27FC236}">
                <a16:creationId xmlns:a16="http://schemas.microsoft.com/office/drawing/2014/main" xmlns="" id="{06A59753-3FA8-BCA4-829B-7FF29E2EEA53}"/>
              </a:ext>
            </a:extLst>
          </p:cNvPr>
          <p:cNvCxnSpPr/>
          <p:nvPr/>
        </p:nvCxnSpPr>
        <p:spPr>
          <a:xfrm flipH="1">
            <a:off x="7217717" y="4816970"/>
            <a:ext cx="371433" cy="522187"/>
          </a:xfrm>
          <a:prstGeom prst="line">
            <a:avLst/>
          </a:prstGeom>
          <a:noFill/>
          <a:ln w="28575" cap="flat" cmpd="sng" algn="ctr">
            <a:solidFill>
              <a:srgbClr val="B84742"/>
            </a:solidFill>
            <a:prstDash val="solid"/>
            <a:miter lim="800000"/>
          </a:ln>
          <a:effectLst/>
        </p:spPr>
      </p:cxnSp>
      <p:cxnSp>
        <p:nvCxnSpPr>
          <p:cNvPr id="60" name="Straight Connector 59">
            <a:extLst>
              <a:ext uri="{FF2B5EF4-FFF2-40B4-BE49-F238E27FC236}">
                <a16:creationId xmlns:a16="http://schemas.microsoft.com/office/drawing/2014/main" xmlns="" id="{3E8E45F2-864B-FEE3-A2D3-B487B2E04D70}"/>
              </a:ext>
            </a:extLst>
          </p:cNvPr>
          <p:cNvCxnSpPr/>
          <p:nvPr/>
        </p:nvCxnSpPr>
        <p:spPr>
          <a:xfrm flipH="1">
            <a:off x="9182265" y="4816970"/>
            <a:ext cx="388800" cy="522187"/>
          </a:xfrm>
          <a:prstGeom prst="line">
            <a:avLst/>
          </a:prstGeom>
          <a:noFill/>
          <a:ln w="28575" cap="flat" cmpd="sng" algn="ctr">
            <a:solidFill>
              <a:srgbClr val="B84742"/>
            </a:solidFill>
            <a:prstDash val="solid"/>
            <a:miter lim="800000"/>
          </a:ln>
          <a:effectLst/>
        </p:spPr>
      </p:cxnSp>
      <p:cxnSp>
        <p:nvCxnSpPr>
          <p:cNvPr id="61" name="Straight Connector 60">
            <a:extLst>
              <a:ext uri="{FF2B5EF4-FFF2-40B4-BE49-F238E27FC236}">
                <a16:creationId xmlns:a16="http://schemas.microsoft.com/office/drawing/2014/main" xmlns="" id="{26B1CEBB-0BA9-4656-F032-3DBEF585C729}"/>
              </a:ext>
            </a:extLst>
          </p:cNvPr>
          <p:cNvCxnSpPr/>
          <p:nvPr/>
        </p:nvCxnSpPr>
        <p:spPr>
          <a:xfrm flipH="1">
            <a:off x="10210838" y="4824275"/>
            <a:ext cx="403638" cy="514882"/>
          </a:xfrm>
          <a:prstGeom prst="line">
            <a:avLst/>
          </a:prstGeom>
          <a:noFill/>
          <a:ln w="28575" cap="flat" cmpd="sng" algn="ctr">
            <a:solidFill>
              <a:srgbClr val="B84742"/>
            </a:solidFill>
            <a:prstDash val="solid"/>
            <a:miter lim="800000"/>
          </a:ln>
          <a:effectLst/>
        </p:spPr>
      </p:cxnSp>
      <p:cxnSp>
        <p:nvCxnSpPr>
          <p:cNvPr id="62" name="Straight Connector 61">
            <a:extLst>
              <a:ext uri="{FF2B5EF4-FFF2-40B4-BE49-F238E27FC236}">
                <a16:creationId xmlns:a16="http://schemas.microsoft.com/office/drawing/2014/main" xmlns="" id="{0BA4FEA5-C5B1-8F43-A9E7-B3B656956E3F}"/>
              </a:ext>
            </a:extLst>
          </p:cNvPr>
          <p:cNvCxnSpPr/>
          <p:nvPr/>
        </p:nvCxnSpPr>
        <p:spPr>
          <a:xfrm flipH="1">
            <a:off x="9237554" y="6094557"/>
            <a:ext cx="389905" cy="540000"/>
          </a:xfrm>
          <a:prstGeom prst="line">
            <a:avLst/>
          </a:prstGeom>
          <a:noFill/>
          <a:ln w="28575" cap="flat" cmpd="sng" algn="ctr">
            <a:solidFill>
              <a:srgbClr val="B84742"/>
            </a:solidFill>
            <a:prstDash val="solid"/>
            <a:miter lim="800000"/>
          </a:ln>
          <a:effectLst/>
        </p:spPr>
      </p:cxnSp>
      <p:cxnSp>
        <p:nvCxnSpPr>
          <p:cNvPr id="63" name="Straight Connector 62">
            <a:extLst>
              <a:ext uri="{FF2B5EF4-FFF2-40B4-BE49-F238E27FC236}">
                <a16:creationId xmlns:a16="http://schemas.microsoft.com/office/drawing/2014/main" xmlns="" id="{E1F8491A-1DC6-88E9-1C97-44D3B56AF762}"/>
              </a:ext>
            </a:extLst>
          </p:cNvPr>
          <p:cNvCxnSpPr/>
          <p:nvPr/>
        </p:nvCxnSpPr>
        <p:spPr>
          <a:xfrm flipH="1">
            <a:off x="8191665" y="6094557"/>
            <a:ext cx="411428" cy="540000"/>
          </a:xfrm>
          <a:prstGeom prst="line">
            <a:avLst/>
          </a:prstGeom>
          <a:noFill/>
          <a:ln w="28575" cap="flat" cmpd="sng" algn="ctr">
            <a:solidFill>
              <a:srgbClr val="B84742"/>
            </a:solidFill>
            <a:prstDash val="solid"/>
            <a:miter lim="800000"/>
          </a:ln>
          <a:effectLst/>
        </p:spPr>
      </p:cxnSp>
      <p:sp>
        <p:nvSpPr>
          <p:cNvPr id="64" name="TextBox 63">
            <a:extLst>
              <a:ext uri="{FF2B5EF4-FFF2-40B4-BE49-F238E27FC236}">
                <a16:creationId xmlns:a16="http://schemas.microsoft.com/office/drawing/2014/main" xmlns="" id="{46B01283-865E-6C1B-8AD2-2E00D79A58E1}"/>
              </a:ext>
            </a:extLst>
          </p:cNvPr>
          <p:cNvSpPr txBox="1"/>
          <p:nvPr/>
        </p:nvSpPr>
        <p:spPr>
          <a:xfrm>
            <a:off x="7507855" y="1143826"/>
            <a:ext cx="351378"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T</a:t>
            </a:r>
            <a:endParaRPr lang="en-US" sz="2400" b="1" kern="1200" dirty="0">
              <a:solidFill>
                <a:srgbClr val="C00000"/>
              </a:solidFill>
              <a:latin typeface="Roboto Condensed"/>
              <a:ea typeface="+mn-ea"/>
              <a:cs typeface="+mn-cs"/>
            </a:endParaRPr>
          </a:p>
        </p:txBody>
      </p:sp>
      <p:cxnSp>
        <p:nvCxnSpPr>
          <p:cNvPr id="65" name="Straight Arrow Connector 64">
            <a:extLst>
              <a:ext uri="{FF2B5EF4-FFF2-40B4-BE49-F238E27FC236}">
                <a16:creationId xmlns:a16="http://schemas.microsoft.com/office/drawing/2014/main" xmlns="" id="{644CD07F-1D2E-9CFD-4059-056BD826F2DF}"/>
              </a:ext>
            </a:extLst>
          </p:cNvPr>
          <p:cNvCxnSpPr>
            <a:stCxn id="64" idx="2"/>
            <a:endCxn id="23" idx="0"/>
          </p:cNvCxnSpPr>
          <p:nvPr/>
        </p:nvCxnSpPr>
        <p:spPr>
          <a:xfrm>
            <a:off x="7683544" y="1605491"/>
            <a:ext cx="8922" cy="526666"/>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xmlns="" val="190421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6335" y="6335"/>
            <a:ext cx="12179300" cy="6845300"/>
          </a:xfrm>
          <a:prstGeom prst="rect">
            <a:avLst/>
          </a:prstGeom>
          <a:noFill/>
          <a:ln>
            <a:noFill/>
          </a:ln>
        </p:spPr>
      </p:pic>
      <p:grpSp>
        <p:nvGrpSpPr>
          <p:cNvPr id="2" name="Group 1">
            <a:extLst>
              <a:ext uri="{FF2B5EF4-FFF2-40B4-BE49-F238E27FC236}">
                <a16:creationId xmlns:a16="http://schemas.microsoft.com/office/drawing/2014/main" xmlns="" id="{A9550820-34AD-9B27-82B8-923860232B5A}"/>
              </a:ext>
            </a:extLst>
          </p:cNvPr>
          <p:cNvGrpSpPr/>
          <p:nvPr/>
        </p:nvGrpSpPr>
        <p:grpSpPr>
          <a:xfrm>
            <a:off x="6351" y="6335"/>
            <a:ext cx="12179300" cy="6845300"/>
            <a:chOff x="4763" y="4751"/>
            <a:chExt cx="9134475" cy="5133975"/>
          </a:xfrm>
        </p:grpSpPr>
        <p:pic>
          <p:nvPicPr>
            <p:cNvPr id="166" name="Google Shape;166;p22"/>
            <p:cNvPicPr preferRelativeResize="0"/>
            <p:nvPr/>
          </p:nvPicPr>
          <p:blipFill>
            <a:blip r:embed="rId4">
              <a:alphaModFix/>
            </a:blip>
            <a:stretch>
              <a:fillRect/>
            </a:stretch>
          </p:blipFill>
          <p:spPr>
            <a:xfrm>
              <a:off x="4763" y="4751"/>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9" y="148589"/>
              <a:ext cx="1495425" cy="371475"/>
            </a:xfrm>
            <a:prstGeom prst="rect">
              <a:avLst/>
            </a:prstGeom>
            <a:noFill/>
            <a:ln>
              <a:noFill/>
            </a:ln>
          </p:spPr>
        </p:pic>
      </p:grpSp>
      <p:sp>
        <p:nvSpPr>
          <p:cNvPr id="11" name="Google Shape;71;p15"/>
          <p:cNvSpPr txBox="1"/>
          <p:nvPr/>
        </p:nvSpPr>
        <p:spPr>
          <a:xfrm>
            <a:off x="339254" y="1741156"/>
            <a:ext cx="7092564" cy="1969538"/>
          </a:xfrm>
          <a:prstGeom prst="rect">
            <a:avLst/>
          </a:prstGeom>
          <a:noFill/>
          <a:ln>
            <a:noFill/>
          </a:ln>
        </p:spPr>
        <p:txBody>
          <a:bodyPr spcFirstLastPara="1" wrap="square" lIns="121900" tIns="121900" rIns="121900" bIns="121900" anchor="t" anchorCtr="0">
            <a:spAutoFit/>
          </a:bodyPr>
          <a:lstStyle/>
          <a:p>
            <a:pPr lvl="0"/>
            <a:r>
              <a:rPr lang="en-US" sz="3733" b="1" dirty="0">
                <a:solidFill>
                  <a:srgbClr val="666666"/>
                </a:solidFill>
                <a:latin typeface="Proxima Nova"/>
                <a:ea typeface="Proxima Nova"/>
                <a:cs typeface="Proxima Nova"/>
                <a:sym typeface="Proxima Nova"/>
              </a:rPr>
              <a:t>Unit - </a:t>
            </a:r>
            <a:r>
              <a:rPr lang="en-IN" sz="3733" b="1" dirty="0">
                <a:solidFill>
                  <a:srgbClr val="666666"/>
                </a:solidFill>
                <a:latin typeface="Proxima Nova"/>
                <a:ea typeface="Proxima Nova"/>
                <a:cs typeface="Proxima Nova"/>
                <a:sym typeface="Proxima Nova"/>
              </a:rPr>
              <a:t>3</a:t>
            </a:r>
          </a:p>
          <a:p>
            <a:r>
              <a:rPr lang="en-US" sz="3733" b="1" dirty="0">
                <a:solidFill>
                  <a:srgbClr val="666666"/>
                </a:solidFill>
                <a:latin typeface="Proxima Nova"/>
              </a:rPr>
              <a:t>Non-Linear Data Structure</a:t>
            </a:r>
          </a:p>
          <a:p>
            <a:r>
              <a:rPr lang="en-US" sz="3733" b="1" dirty="0">
                <a:solidFill>
                  <a:srgbClr val="666666"/>
                </a:solidFill>
                <a:latin typeface="Proxima Nova"/>
              </a:rPr>
              <a:t>(Part 02 – Tree)</a:t>
            </a:r>
            <a:endParaRPr sz="3733" b="1" dirty="0">
              <a:solidFill>
                <a:srgbClr val="666666"/>
              </a:solidFill>
              <a:latin typeface="Proxima Nova"/>
            </a:endParaRPr>
          </a:p>
        </p:txBody>
      </p:sp>
      <p:sp>
        <p:nvSpPr>
          <p:cNvPr id="12" name="Google Shape;73;p15"/>
          <p:cNvSpPr txBox="1"/>
          <p:nvPr/>
        </p:nvSpPr>
        <p:spPr>
          <a:xfrm>
            <a:off x="445084" y="5671338"/>
            <a:ext cx="4752017" cy="902643"/>
          </a:xfrm>
          <a:prstGeom prst="rect">
            <a:avLst/>
          </a:prstGeom>
          <a:noFill/>
          <a:ln>
            <a:noFill/>
          </a:ln>
        </p:spPr>
        <p:txBody>
          <a:bodyPr spcFirstLastPara="1" wrap="square" lIns="121900" tIns="121900" rIns="121900" bIns="121900" anchor="t" anchorCtr="0">
            <a:spAutoFit/>
          </a:bodyPr>
          <a:lstStyle/>
          <a:p>
            <a:pPr lvl="0"/>
            <a:r>
              <a:rPr lang="en-US" sz="2133" dirty="0">
                <a:solidFill>
                  <a:schemeClr val="dk2"/>
                </a:solidFill>
                <a:latin typeface="Cambria" panose="02040503050406030204" pitchFamily="18" charset="0"/>
                <a:ea typeface="Cambria" panose="02040503050406030204" pitchFamily="18" charset="0"/>
              </a:rPr>
              <a:t>Prof. Chirag Bhalodia</a:t>
            </a:r>
          </a:p>
          <a:p>
            <a:pPr lvl="0"/>
            <a:r>
              <a:rPr lang="en-US" sz="2133" dirty="0">
                <a:solidFill>
                  <a:schemeClr val="dk2"/>
                </a:solidFill>
                <a:latin typeface="Cambria" panose="02040503050406030204" pitchFamily="18" charset="0"/>
                <a:ea typeface="Cambria" panose="02040503050406030204" pitchFamily="18" charset="0"/>
              </a:rPr>
              <a:t>Department of Computer Engineering</a:t>
            </a:r>
            <a:endParaRPr sz="2133"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226952" y="966502"/>
            <a:ext cx="4655189" cy="615513"/>
          </a:xfrm>
          <a:prstGeom prst="rect">
            <a:avLst/>
          </a:prstGeom>
          <a:noFill/>
          <a:ln>
            <a:noFill/>
          </a:ln>
        </p:spPr>
        <p:txBody>
          <a:bodyPr spcFirstLastPara="1" wrap="square" lIns="121900" tIns="121900" rIns="121900" bIns="121900" anchor="t" anchorCtr="0">
            <a:spAutoFit/>
          </a:bodyPr>
          <a:lstStyle/>
          <a:p>
            <a:pPr lvl="0"/>
            <a:r>
              <a:rPr lang="en-IN" sz="2400" b="1" dirty="0">
                <a:solidFill>
                  <a:srgbClr val="666666"/>
                </a:solidFill>
                <a:latin typeface="Cambria" panose="02040503050406030204" pitchFamily="18" charset="0"/>
                <a:ea typeface="Cambria" panose="02040503050406030204" pitchFamily="18" charset="0"/>
              </a:rPr>
              <a:t>01CE1301</a:t>
            </a:r>
            <a:r>
              <a:rPr lang="en-IN" sz="2400" b="1" dirty="0">
                <a:solidFill>
                  <a:srgbClr val="666666"/>
                </a:solidFill>
                <a:latin typeface="Cambria" panose="02040503050406030204" pitchFamily="18" charset="0"/>
                <a:ea typeface="Cambria" panose="02040503050406030204" pitchFamily="18" charset="0"/>
                <a:cs typeface="Proxima Nova"/>
                <a:sym typeface="Proxima Nova"/>
              </a:rPr>
              <a:t> – Data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478505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operations perform on Binary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Create – </a:t>
            </a:r>
            <a:r>
              <a:rPr lang="en-US" sz="2267" kern="1200" dirty="0">
                <a:solidFill>
                  <a:srgbClr val="212121"/>
                </a:solidFill>
                <a:latin typeface="Cambria" panose="02040503050406030204" pitchFamily="18" charset="0"/>
                <a:ea typeface="Cambria" panose="02040503050406030204" pitchFamily="18" charset="0"/>
                <a:cs typeface="+mn-cs"/>
              </a:rPr>
              <a:t>create a tree in the data structure.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Insert − </a:t>
            </a:r>
            <a:r>
              <a:rPr lang="en-US" sz="2267" kern="1200" dirty="0">
                <a:solidFill>
                  <a:srgbClr val="212121"/>
                </a:solidFill>
                <a:latin typeface="Cambria" panose="02040503050406030204" pitchFamily="18" charset="0"/>
                <a:ea typeface="Cambria" panose="02040503050406030204" pitchFamily="18" charset="0"/>
                <a:cs typeface="+mn-cs"/>
              </a:rPr>
              <a:t>Inserts data in a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Search − </a:t>
            </a:r>
            <a:r>
              <a:rPr lang="en-US" sz="2267" kern="1200" dirty="0">
                <a:solidFill>
                  <a:srgbClr val="212121"/>
                </a:solidFill>
                <a:latin typeface="Cambria" panose="02040503050406030204" pitchFamily="18" charset="0"/>
                <a:ea typeface="Cambria" panose="02040503050406030204" pitchFamily="18" charset="0"/>
                <a:cs typeface="+mn-cs"/>
              </a:rPr>
              <a:t>Searches specific data in a tree to check whether it is present or not.</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Traversal:</a:t>
            </a:r>
          </a:p>
          <a:p>
            <a:pPr marL="353475" lvl="1"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Preorder Traversal </a:t>
            </a:r>
            <a:r>
              <a:rPr lang="en-US" sz="2267" kern="1200" dirty="0">
                <a:solidFill>
                  <a:srgbClr val="212121"/>
                </a:solidFill>
                <a:latin typeface="Cambria" panose="02040503050406030204" pitchFamily="18" charset="0"/>
                <a:ea typeface="Cambria" panose="02040503050406030204" pitchFamily="18" charset="0"/>
                <a:cs typeface="+mn-cs"/>
              </a:rPr>
              <a:t>– perform Traveling a tree in a pre-order manner in the data structure.</a:t>
            </a:r>
          </a:p>
          <a:p>
            <a:pPr marL="353475" lvl="1"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In order Traversal </a:t>
            </a:r>
            <a:r>
              <a:rPr lang="en-US" sz="2267" kern="1200" dirty="0">
                <a:solidFill>
                  <a:srgbClr val="212121"/>
                </a:solidFill>
                <a:latin typeface="Cambria" panose="02040503050406030204" pitchFamily="18" charset="0"/>
                <a:ea typeface="Cambria" panose="02040503050406030204" pitchFamily="18" charset="0"/>
                <a:cs typeface="+mn-cs"/>
              </a:rPr>
              <a:t>– perform Traveling a tree in an in-order manner.</a:t>
            </a:r>
          </a:p>
          <a:p>
            <a:pPr marL="353475" lvl="1"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Post-order Traversal </a:t>
            </a:r>
            <a:r>
              <a:rPr lang="en-US" sz="2267" kern="1200" dirty="0">
                <a:solidFill>
                  <a:srgbClr val="212121"/>
                </a:solidFill>
                <a:latin typeface="Cambria" panose="02040503050406030204" pitchFamily="18" charset="0"/>
                <a:ea typeface="Cambria" panose="02040503050406030204" pitchFamily="18" charset="0"/>
                <a:cs typeface="+mn-cs"/>
              </a:rPr>
              <a:t>–perform Traveling a tree in a post-order manner.</a:t>
            </a:r>
          </a:p>
        </p:txBody>
      </p:sp>
    </p:spTree>
    <p:extLst>
      <p:ext uri="{BB962C8B-B14F-4D97-AF65-F5344CB8AC3E}">
        <p14:creationId xmlns:p14="http://schemas.microsoft.com/office/powerpoint/2010/main" xmlns="" val="257256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Binary Search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622535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236054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is Binary Search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a Binary search tree, the value of </a:t>
            </a:r>
            <a:r>
              <a:rPr lang="en-US" sz="2267" b="1" kern="1200" dirty="0">
                <a:solidFill>
                  <a:srgbClr val="C00000"/>
                </a:solidFill>
                <a:latin typeface="Cambria" panose="02040503050406030204" pitchFamily="18" charset="0"/>
                <a:ea typeface="Cambria" panose="02040503050406030204" pitchFamily="18" charset="0"/>
                <a:cs typeface="+mn-cs"/>
              </a:rPr>
              <a:t>left node </a:t>
            </a:r>
            <a:r>
              <a:rPr lang="en-US" sz="2267" kern="1200" dirty="0">
                <a:solidFill>
                  <a:srgbClr val="212121"/>
                </a:solidFill>
                <a:latin typeface="Cambria" panose="02040503050406030204" pitchFamily="18" charset="0"/>
                <a:ea typeface="Cambria" panose="02040503050406030204" pitchFamily="18" charset="0"/>
                <a:cs typeface="+mn-cs"/>
              </a:rPr>
              <a:t>must be </a:t>
            </a:r>
            <a:r>
              <a:rPr lang="en-US" sz="2267" b="1" kern="1200" dirty="0">
                <a:solidFill>
                  <a:srgbClr val="C00000"/>
                </a:solidFill>
                <a:latin typeface="Cambria" panose="02040503050406030204" pitchFamily="18" charset="0"/>
                <a:ea typeface="Cambria" panose="02040503050406030204" pitchFamily="18" charset="0"/>
                <a:cs typeface="+mn-cs"/>
              </a:rPr>
              <a:t>smaller than the parent node</a:t>
            </a:r>
            <a:r>
              <a:rPr lang="en-US" sz="2267" kern="1200" dirty="0">
                <a:solidFill>
                  <a:srgbClr val="212121"/>
                </a:solidFill>
                <a:latin typeface="Cambria" panose="02040503050406030204" pitchFamily="18" charset="0"/>
                <a:ea typeface="Cambria" panose="02040503050406030204" pitchFamily="18" charset="0"/>
                <a:cs typeface="+mn-cs"/>
              </a:rPr>
              <a:t>, and the value of </a:t>
            </a:r>
            <a:r>
              <a:rPr lang="en-US" sz="2267" b="1" kern="1200" dirty="0">
                <a:solidFill>
                  <a:srgbClr val="C00000"/>
                </a:solidFill>
                <a:latin typeface="Cambria" panose="02040503050406030204" pitchFamily="18" charset="0"/>
                <a:ea typeface="Cambria" panose="02040503050406030204" pitchFamily="18" charset="0"/>
                <a:cs typeface="+mn-cs"/>
              </a:rPr>
              <a:t>right node </a:t>
            </a:r>
            <a:r>
              <a:rPr lang="en-US" sz="2267" kern="1200" dirty="0">
                <a:solidFill>
                  <a:srgbClr val="212121"/>
                </a:solidFill>
                <a:latin typeface="Cambria" panose="02040503050406030204" pitchFamily="18" charset="0"/>
                <a:ea typeface="Cambria" panose="02040503050406030204" pitchFamily="18" charset="0"/>
                <a:cs typeface="+mn-cs"/>
              </a:rPr>
              <a:t>must be </a:t>
            </a:r>
            <a:r>
              <a:rPr lang="en-US" sz="2267" b="1" kern="1200" dirty="0">
                <a:solidFill>
                  <a:srgbClr val="C00000"/>
                </a:solidFill>
                <a:latin typeface="Cambria" panose="02040503050406030204" pitchFamily="18" charset="0"/>
                <a:ea typeface="Cambria" panose="02040503050406030204" pitchFamily="18" charset="0"/>
                <a:cs typeface="+mn-cs"/>
              </a:rPr>
              <a:t>greater than the parent node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This rule is applied recursively to the left and right subtrees of the root.</a:t>
            </a:r>
          </a:p>
        </p:txBody>
      </p:sp>
      <p:pic>
        <p:nvPicPr>
          <p:cNvPr id="2" name="Picture 1">
            <a:extLst>
              <a:ext uri="{FF2B5EF4-FFF2-40B4-BE49-F238E27FC236}">
                <a16:creationId xmlns:a16="http://schemas.microsoft.com/office/drawing/2014/main" xmlns="" id="{2F924530-FD71-D576-875C-62B53C98D1BF}"/>
              </a:ext>
            </a:extLst>
          </p:cNvPr>
          <p:cNvPicPr>
            <a:picLocks noChangeAspect="1"/>
          </p:cNvPicPr>
          <p:nvPr/>
        </p:nvPicPr>
        <p:blipFill>
          <a:blip r:embed="rId6"/>
          <a:stretch>
            <a:fillRect/>
          </a:stretch>
        </p:blipFill>
        <p:spPr>
          <a:xfrm>
            <a:off x="3215649" y="2951391"/>
            <a:ext cx="5750771" cy="3890645"/>
          </a:xfrm>
          <a:prstGeom prst="rect">
            <a:avLst/>
          </a:prstGeom>
        </p:spPr>
      </p:pic>
    </p:spTree>
    <p:extLst>
      <p:ext uri="{BB962C8B-B14F-4D97-AF65-F5344CB8AC3E}">
        <p14:creationId xmlns:p14="http://schemas.microsoft.com/office/powerpoint/2010/main" xmlns="" val="1257182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3" name="TextBox 2">
            <a:extLst>
              <a:ext uri="{FF2B5EF4-FFF2-40B4-BE49-F238E27FC236}">
                <a16:creationId xmlns:a16="http://schemas.microsoft.com/office/drawing/2014/main" xmlns="" id="{9F0A092F-5468-DFD2-1EB5-DEC21C09F8D9}"/>
              </a:ext>
            </a:extLst>
          </p:cNvPr>
          <p:cNvSpPr txBox="1"/>
          <p:nvPr/>
        </p:nvSpPr>
        <p:spPr>
          <a:xfrm>
            <a:off x="1752600" y="973569"/>
            <a:ext cx="8686800" cy="830997"/>
          </a:xfrm>
          <a:prstGeom prst="rect">
            <a:avLst/>
          </a:prstGeom>
          <a:noFill/>
        </p:spPr>
        <p:txBody>
          <a:bodyPr wrap="square" rtlCol="0">
            <a:spAutoFit/>
          </a:bodyPr>
          <a:lstStyle/>
          <a:p>
            <a:pPr algn="ctr">
              <a:buClrTx/>
              <a:buFontTx/>
              <a:buNone/>
            </a:pPr>
            <a:r>
              <a:rPr lang="en-IN" sz="2400" kern="1200" dirty="0">
                <a:solidFill>
                  <a:srgbClr val="212121"/>
                </a:solidFill>
                <a:latin typeface="Roboto Condensed"/>
                <a:ea typeface="+mn-ea"/>
                <a:cs typeface="+mn-cs"/>
              </a:rPr>
              <a:t>Construct binary search tree for the following data</a:t>
            </a:r>
            <a:br>
              <a:rPr lang="en-IN" sz="2400" kern="1200" dirty="0">
                <a:solidFill>
                  <a:srgbClr val="212121"/>
                </a:solidFill>
                <a:latin typeface="Roboto Condensed"/>
                <a:ea typeface="+mn-ea"/>
                <a:cs typeface="+mn-cs"/>
              </a:rPr>
            </a:br>
            <a:r>
              <a:rPr lang="en-IN" sz="2400" kern="1200" dirty="0">
                <a:solidFill>
                  <a:srgbClr val="212121"/>
                </a:solidFill>
                <a:latin typeface="Roboto Condensed"/>
                <a:ea typeface="+mn-ea"/>
                <a:cs typeface="+mn-cs"/>
              </a:rPr>
              <a:t>50 , 25 , 75 , 22 , 40 , 60 , 80 , 90 , 15 , 30 </a:t>
            </a:r>
            <a:endParaRPr lang="en-US" sz="2400" kern="1200" dirty="0">
              <a:solidFill>
                <a:srgbClr val="212121"/>
              </a:solidFill>
              <a:latin typeface="Roboto Condensed"/>
              <a:ea typeface="+mn-ea"/>
              <a:cs typeface="+mn-cs"/>
            </a:endParaRPr>
          </a:p>
        </p:txBody>
      </p:sp>
      <p:sp>
        <p:nvSpPr>
          <p:cNvPr id="4" name="Oval 3">
            <a:extLst>
              <a:ext uri="{FF2B5EF4-FFF2-40B4-BE49-F238E27FC236}">
                <a16:creationId xmlns:a16="http://schemas.microsoft.com/office/drawing/2014/main" xmlns="" id="{514F732E-8D75-B530-8E0A-AA7154DDC9CF}"/>
              </a:ext>
            </a:extLst>
          </p:cNvPr>
          <p:cNvSpPr/>
          <p:nvPr/>
        </p:nvSpPr>
        <p:spPr>
          <a:xfrm>
            <a:off x="5616388" y="1982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50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xmlns="" id="{0AEF9037-13D0-1168-04F2-F4B4957CF950}"/>
              </a:ext>
            </a:extLst>
          </p:cNvPr>
          <p:cNvSpPr/>
          <p:nvPr/>
        </p:nvSpPr>
        <p:spPr>
          <a:xfrm>
            <a:off x="4514225" y="2744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xmlns="" id="{79F4AB2D-C86D-1B46-89E2-EF26ABEB96C5}"/>
              </a:ext>
            </a:extLst>
          </p:cNvPr>
          <p:cNvSpPr/>
          <p:nvPr/>
        </p:nvSpPr>
        <p:spPr>
          <a:xfrm>
            <a:off x="6781800" y="2744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75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xmlns="" id="{8A7CE95A-46B9-315B-73E2-E0094EB0FDDA}"/>
              </a:ext>
            </a:extLst>
          </p:cNvPr>
          <p:cNvSpPr/>
          <p:nvPr/>
        </p:nvSpPr>
        <p:spPr>
          <a:xfrm>
            <a:off x="36576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22</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xmlns="" id="{1DB5941E-D4ED-DDAE-A445-4C78AA664883}"/>
              </a:ext>
            </a:extLst>
          </p:cNvPr>
          <p:cNvSpPr/>
          <p:nvPr/>
        </p:nvSpPr>
        <p:spPr>
          <a:xfrm>
            <a:off x="52578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40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9" name="Oval 8">
            <a:extLst>
              <a:ext uri="{FF2B5EF4-FFF2-40B4-BE49-F238E27FC236}">
                <a16:creationId xmlns:a16="http://schemas.microsoft.com/office/drawing/2014/main" xmlns="" id="{8838E8ED-5170-1943-0A74-DBD59DD3ECDF}"/>
              </a:ext>
            </a:extLst>
          </p:cNvPr>
          <p:cNvSpPr/>
          <p:nvPr/>
        </p:nvSpPr>
        <p:spPr>
          <a:xfrm>
            <a:off x="60960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60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0" name="Oval 9">
            <a:extLst>
              <a:ext uri="{FF2B5EF4-FFF2-40B4-BE49-F238E27FC236}">
                <a16:creationId xmlns:a16="http://schemas.microsoft.com/office/drawing/2014/main" xmlns="" id="{FA28335A-290A-8C3D-2C54-41F908707AF0}"/>
              </a:ext>
            </a:extLst>
          </p:cNvPr>
          <p:cNvSpPr/>
          <p:nvPr/>
        </p:nvSpPr>
        <p:spPr>
          <a:xfrm>
            <a:off x="76200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80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1" name="Oval 10">
            <a:extLst>
              <a:ext uri="{FF2B5EF4-FFF2-40B4-BE49-F238E27FC236}">
                <a16:creationId xmlns:a16="http://schemas.microsoft.com/office/drawing/2014/main" xmlns="" id="{834BA1E8-2D19-4015-9F1D-9254200A8997}"/>
              </a:ext>
            </a:extLst>
          </p:cNvPr>
          <p:cNvSpPr/>
          <p:nvPr/>
        </p:nvSpPr>
        <p:spPr>
          <a:xfrm>
            <a:off x="8382000" y="4649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90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2" name="Oval 11">
            <a:extLst>
              <a:ext uri="{FF2B5EF4-FFF2-40B4-BE49-F238E27FC236}">
                <a16:creationId xmlns:a16="http://schemas.microsoft.com/office/drawing/2014/main" xmlns="" id="{A594C5FE-16FB-FF20-5B88-CA597701B0DD}"/>
              </a:ext>
            </a:extLst>
          </p:cNvPr>
          <p:cNvSpPr/>
          <p:nvPr/>
        </p:nvSpPr>
        <p:spPr>
          <a:xfrm>
            <a:off x="2895600" y="4649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15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3" name="Oval 12">
            <a:extLst>
              <a:ext uri="{FF2B5EF4-FFF2-40B4-BE49-F238E27FC236}">
                <a16:creationId xmlns:a16="http://schemas.microsoft.com/office/drawing/2014/main" xmlns="" id="{3143DBE5-BF31-BA9E-1025-B999580A5CB1}"/>
              </a:ext>
            </a:extLst>
          </p:cNvPr>
          <p:cNvSpPr/>
          <p:nvPr/>
        </p:nvSpPr>
        <p:spPr>
          <a:xfrm>
            <a:off x="4514225" y="4649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30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14" name="Straight Arrow Connector 13">
            <a:extLst>
              <a:ext uri="{FF2B5EF4-FFF2-40B4-BE49-F238E27FC236}">
                <a16:creationId xmlns:a16="http://schemas.microsoft.com/office/drawing/2014/main" xmlns="" id="{5DA4C2E0-D783-DFC0-4D0E-B902F4008C0D}"/>
              </a:ext>
            </a:extLst>
          </p:cNvPr>
          <p:cNvCxnSpPr>
            <a:stCxn id="4" idx="3"/>
            <a:endCxn id="5" idx="7"/>
          </p:cNvCxnSpPr>
          <p:nvPr/>
        </p:nvCxnSpPr>
        <p:spPr>
          <a:xfrm flipH="1">
            <a:off x="5034551" y="2502423"/>
            <a:ext cx="671111" cy="330948"/>
          </a:xfrm>
          <a:prstGeom prst="straightConnector1">
            <a:avLst/>
          </a:prstGeom>
          <a:noFill/>
          <a:ln w="28575" cap="flat" cmpd="sng" algn="ctr">
            <a:solidFill>
              <a:srgbClr val="B84742"/>
            </a:solidFill>
            <a:prstDash val="solid"/>
            <a:miter lim="800000"/>
            <a:tailEnd type="arrow"/>
          </a:ln>
          <a:effectLst/>
        </p:spPr>
      </p:cxnSp>
      <p:cxnSp>
        <p:nvCxnSpPr>
          <p:cNvPr id="15" name="Straight Arrow Connector 14">
            <a:extLst>
              <a:ext uri="{FF2B5EF4-FFF2-40B4-BE49-F238E27FC236}">
                <a16:creationId xmlns:a16="http://schemas.microsoft.com/office/drawing/2014/main" xmlns="" id="{BAA59CBA-5F2C-4D78-E5A1-92E5F05C1B43}"/>
              </a:ext>
            </a:extLst>
          </p:cNvPr>
          <p:cNvCxnSpPr>
            <a:stCxn id="5" idx="3"/>
            <a:endCxn id="7" idx="0"/>
          </p:cNvCxnSpPr>
          <p:nvPr/>
        </p:nvCxnSpPr>
        <p:spPr>
          <a:xfrm flipH="1">
            <a:off x="3962400" y="3264423"/>
            <a:ext cx="641099" cy="401495"/>
          </a:xfrm>
          <a:prstGeom prst="straightConnector1">
            <a:avLst/>
          </a:prstGeom>
          <a:noFill/>
          <a:ln w="28575" cap="flat" cmpd="sng" algn="ctr">
            <a:solidFill>
              <a:srgbClr val="B84742"/>
            </a:solidFill>
            <a:prstDash val="solid"/>
            <a:miter lim="800000"/>
            <a:tailEnd type="arrow"/>
          </a:ln>
          <a:effectLst/>
        </p:spPr>
      </p:cxnSp>
      <p:cxnSp>
        <p:nvCxnSpPr>
          <p:cNvPr id="16" name="Straight Arrow Connector 15">
            <a:extLst>
              <a:ext uri="{FF2B5EF4-FFF2-40B4-BE49-F238E27FC236}">
                <a16:creationId xmlns:a16="http://schemas.microsoft.com/office/drawing/2014/main" xmlns="" id="{F7466C02-98D2-478F-1ECC-46B0752640D4}"/>
              </a:ext>
            </a:extLst>
          </p:cNvPr>
          <p:cNvCxnSpPr>
            <a:stCxn id="7" idx="3"/>
            <a:endCxn id="12" idx="0"/>
          </p:cNvCxnSpPr>
          <p:nvPr/>
        </p:nvCxnSpPr>
        <p:spPr>
          <a:xfrm flipH="1">
            <a:off x="3200400" y="4186244"/>
            <a:ext cx="546474" cy="462853"/>
          </a:xfrm>
          <a:prstGeom prst="straightConnector1">
            <a:avLst/>
          </a:prstGeom>
          <a:noFill/>
          <a:ln w="28575" cap="flat" cmpd="sng" algn="ctr">
            <a:solidFill>
              <a:srgbClr val="B84742"/>
            </a:solidFill>
            <a:prstDash val="solid"/>
            <a:miter lim="800000"/>
            <a:tailEnd type="arrow"/>
          </a:ln>
          <a:effectLst/>
        </p:spPr>
      </p:cxnSp>
      <p:cxnSp>
        <p:nvCxnSpPr>
          <p:cNvPr id="17" name="Straight Arrow Connector 16">
            <a:extLst>
              <a:ext uri="{FF2B5EF4-FFF2-40B4-BE49-F238E27FC236}">
                <a16:creationId xmlns:a16="http://schemas.microsoft.com/office/drawing/2014/main" xmlns="" id="{F1E7549C-01BF-2A65-7623-1AE00FF88E54}"/>
              </a:ext>
            </a:extLst>
          </p:cNvPr>
          <p:cNvCxnSpPr>
            <a:stCxn id="5" idx="5"/>
            <a:endCxn id="8" idx="0"/>
          </p:cNvCxnSpPr>
          <p:nvPr/>
        </p:nvCxnSpPr>
        <p:spPr>
          <a:xfrm>
            <a:off x="5034551" y="3264423"/>
            <a:ext cx="528049" cy="401495"/>
          </a:xfrm>
          <a:prstGeom prst="straightConnector1">
            <a:avLst/>
          </a:prstGeom>
          <a:noFill/>
          <a:ln w="28575" cap="flat" cmpd="sng" algn="ctr">
            <a:solidFill>
              <a:srgbClr val="B84742"/>
            </a:solidFill>
            <a:prstDash val="solid"/>
            <a:miter lim="800000"/>
            <a:tailEnd type="arrow"/>
          </a:ln>
          <a:effectLst/>
        </p:spPr>
      </p:cxnSp>
      <p:cxnSp>
        <p:nvCxnSpPr>
          <p:cNvPr id="18" name="Straight Arrow Connector 17">
            <a:extLst>
              <a:ext uri="{FF2B5EF4-FFF2-40B4-BE49-F238E27FC236}">
                <a16:creationId xmlns:a16="http://schemas.microsoft.com/office/drawing/2014/main" xmlns="" id="{EAF4B4B5-574A-06AB-C774-B5C64EEDA3E8}"/>
              </a:ext>
            </a:extLst>
          </p:cNvPr>
          <p:cNvCxnSpPr>
            <a:stCxn id="8" idx="3"/>
            <a:endCxn id="13" idx="0"/>
          </p:cNvCxnSpPr>
          <p:nvPr/>
        </p:nvCxnSpPr>
        <p:spPr>
          <a:xfrm flipH="1">
            <a:off x="4819025" y="4186244"/>
            <a:ext cx="528049" cy="462853"/>
          </a:xfrm>
          <a:prstGeom prst="straightConnector1">
            <a:avLst/>
          </a:prstGeom>
          <a:noFill/>
          <a:ln w="28575" cap="flat" cmpd="sng" algn="ctr">
            <a:solidFill>
              <a:srgbClr val="B84742"/>
            </a:solidFill>
            <a:prstDash val="solid"/>
            <a:miter lim="800000"/>
            <a:tailEnd type="arrow"/>
          </a:ln>
          <a:effectLst/>
        </p:spPr>
      </p:cxnSp>
      <p:cxnSp>
        <p:nvCxnSpPr>
          <p:cNvPr id="19" name="Straight Arrow Connector 18">
            <a:extLst>
              <a:ext uri="{FF2B5EF4-FFF2-40B4-BE49-F238E27FC236}">
                <a16:creationId xmlns:a16="http://schemas.microsoft.com/office/drawing/2014/main" xmlns="" id="{CA932827-65D5-E41A-09B4-C99B51366AA1}"/>
              </a:ext>
            </a:extLst>
          </p:cNvPr>
          <p:cNvCxnSpPr>
            <a:stCxn id="4" idx="5"/>
            <a:endCxn id="6" idx="1"/>
          </p:cNvCxnSpPr>
          <p:nvPr/>
        </p:nvCxnSpPr>
        <p:spPr>
          <a:xfrm>
            <a:off x="6136714" y="2502423"/>
            <a:ext cx="734360" cy="330948"/>
          </a:xfrm>
          <a:prstGeom prst="straightConnector1">
            <a:avLst/>
          </a:prstGeom>
          <a:noFill/>
          <a:ln w="28575" cap="flat" cmpd="sng" algn="ctr">
            <a:solidFill>
              <a:srgbClr val="B84742"/>
            </a:solidFill>
            <a:prstDash val="solid"/>
            <a:miter lim="800000"/>
            <a:tailEnd type="arrow"/>
          </a:ln>
          <a:effectLst/>
        </p:spPr>
      </p:cxnSp>
      <p:cxnSp>
        <p:nvCxnSpPr>
          <p:cNvPr id="20" name="Straight Arrow Connector 19">
            <a:extLst>
              <a:ext uri="{FF2B5EF4-FFF2-40B4-BE49-F238E27FC236}">
                <a16:creationId xmlns:a16="http://schemas.microsoft.com/office/drawing/2014/main" xmlns="" id="{D1D4E22F-F2E2-326B-692A-FF4C97350664}"/>
              </a:ext>
            </a:extLst>
          </p:cNvPr>
          <p:cNvCxnSpPr>
            <a:stCxn id="6" idx="3"/>
            <a:endCxn id="9" idx="0"/>
          </p:cNvCxnSpPr>
          <p:nvPr/>
        </p:nvCxnSpPr>
        <p:spPr>
          <a:xfrm flipH="1">
            <a:off x="6400800" y="3264423"/>
            <a:ext cx="470274" cy="401495"/>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xmlns="" id="{5D7E3815-B3B7-8346-6CEB-CA49932420FB}"/>
              </a:ext>
            </a:extLst>
          </p:cNvPr>
          <p:cNvCxnSpPr>
            <a:stCxn id="6" idx="5"/>
            <a:endCxn id="10" idx="0"/>
          </p:cNvCxnSpPr>
          <p:nvPr/>
        </p:nvCxnSpPr>
        <p:spPr>
          <a:xfrm>
            <a:off x="7302126" y="3264423"/>
            <a:ext cx="622674" cy="401495"/>
          </a:xfrm>
          <a:prstGeom prst="straightConnector1">
            <a:avLst/>
          </a:prstGeom>
          <a:noFill/>
          <a:ln w="28575" cap="flat" cmpd="sng" algn="ctr">
            <a:solidFill>
              <a:srgbClr val="B84742"/>
            </a:solidFill>
            <a:prstDash val="solid"/>
            <a:miter lim="800000"/>
            <a:tailEnd type="arrow"/>
          </a:ln>
          <a:effectLst/>
        </p:spPr>
      </p:cxnSp>
      <p:cxnSp>
        <p:nvCxnSpPr>
          <p:cNvPr id="22" name="Straight Arrow Connector 21">
            <a:extLst>
              <a:ext uri="{FF2B5EF4-FFF2-40B4-BE49-F238E27FC236}">
                <a16:creationId xmlns:a16="http://schemas.microsoft.com/office/drawing/2014/main" xmlns="" id="{AC04533D-79B5-4655-E5C9-A58B82E5F5C1}"/>
              </a:ext>
            </a:extLst>
          </p:cNvPr>
          <p:cNvCxnSpPr>
            <a:stCxn id="10" idx="5"/>
            <a:endCxn id="11" idx="0"/>
          </p:cNvCxnSpPr>
          <p:nvPr/>
        </p:nvCxnSpPr>
        <p:spPr>
          <a:xfrm>
            <a:off x="8140326" y="4186244"/>
            <a:ext cx="546474" cy="462853"/>
          </a:xfrm>
          <a:prstGeom prst="straightConnector1">
            <a:avLst/>
          </a:prstGeom>
          <a:noFill/>
          <a:ln w="28575" cap="flat" cmpd="sng" algn="ctr">
            <a:solidFill>
              <a:srgbClr val="B84742"/>
            </a:solidFill>
            <a:prstDash val="solid"/>
            <a:miter lim="800000"/>
            <a:tailEnd type="arrow"/>
          </a:ln>
          <a:effectLst/>
        </p:spPr>
      </p:cxnSp>
      <p:sp>
        <p:nvSpPr>
          <p:cNvPr id="23" name="TextBox 22">
            <a:extLst>
              <a:ext uri="{FF2B5EF4-FFF2-40B4-BE49-F238E27FC236}">
                <a16:creationId xmlns:a16="http://schemas.microsoft.com/office/drawing/2014/main" xmlns="" id="{954C3DE9-7A6A-D072-A93B-E3E4AD9B775F}"/>
              </a:ext>
            </a:extLst>
          </p:cNvPr>
          <p:cNvSpPr txBox="1"/>
          <p:nvPr/>
        </p:nvSpPr>
        <p:spPr>
          <a:xfrm>
            <a:off x="1905000" y="5725154"/>
            <a:ext cx="8686800" cy="830997"/>
          </a:xfrm>
          <a:prstGeom prst="rect">
            <a:avLst/>
          </a:prstGeom>
          <a:noFill/>
        </p:spPr>
        <p:txBody>
          <a:bodyPr wrap="square" rtlCol="0">
            <a:spAutoFit/>
          </a:bodyPr>
          <a:lstStyle/>
          <a:p>
            <a:pPr algn="ctr">
              <a:buClrTx/>
              <a:buFontTx/>
              <a:buNone/>
            </a:pPr>
            <a:r>
              <a:rPr lang="en-IN" sz="2400" kern="1200" dirty="0">
                <a:solidFill>
                  <a:srgbClr val="212121"/>
                </a:solidFill>
                <a:latin typeface="Roboto Condensed"/>
                <a:ea typeface="+mn-ea"/>
                <a:cs typeface="+mn-cs"/>
              </a:rPr>
              <a:t>Construct binary search tree for the following data</a:t>
            </a:r>
            <a:br>
              <a:rPr lang="en-IN" sz="2400" kern="1200" dirty="0">
                <a:solidFill>
                  <a:srgbClr val="212121"/>
                </a:solidFill>
                <a:latin typeface="Roboto Condensed"/>
                <a:ea typeface="+mn-ea"/>
                <a:cs typeface="+mn-cs"/>
              </a:rPr>
            </a:br>
            <a:r>
              <a:rPr lang="en-IN" sz="2400" kern="1200" dirty="0">
                <a:solidFill>
                  <a:srgbClr val="212121"/>
                </a:solidFill>
                <a:latin typeface="Roboto Condensed"/>
                <a:ea typeface="+mn-ea"/>
                <a:cs typeface="+mn-cs"/>
              </a:rPr>
              <a:t>10, 3, 15, 22, 6, 45, 65, 23, 78, 34, 5</a:t>
            </a:r>
            <a:endParaRPr lang="en-US" sz="2400" kern="1200" dirty="0">
              <a:solidFill>
                <a:srgbClr val="212121"/>
              </a:solidFill>
              <a:latin typeface="Roboto Condensed"/>
              <a:ea typeface="+mn-ea"/>
              <a:cs typeface="+mn-cs"/>
            </a:endParaRPr>
          </a:p>
        </p:txBody>
      </p:sp>
      <p:cxnSp>
        <p:nvCxnSpPr>
          <p:cNvPr id="24" name="Straight Connector 23">
            <a:extLst>
              <a:ext uri="{FF2B5EF4-FFF2-40B4-BE49-F238E27FC236}">
                <a16:creationId xmlns:a16="http://schemas.microsoft.com/office/drawing/2014/main" xmlns="" id="{1C1961B2-17D5-C03C-4C17-3169F67340C0}"/>
              </a:ext>
            </a:extLst>
          </p:cNvPr>
          <p:cNvCxnSpPr/>
          <p:nvPr/>
        </p:nvCxnSpPr>
        <p:spPr>
          <a:xfrm>
            <a:off x="1752600" y="5563497"/>
            <a:ext cx="8686800" cy="0"/>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xmlns="" val="1625002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3" name="TextBox 2">
            <a:extLst>
              <a:ext uri="{FF2B5EF4-FFF2-40B4-BE49-F238E27FC236}">
                <a16:creationId xmlns:a16="http://schemas.microsoft.com/office/drawing/2014/main" xmlns="" id="{9F0A092F-5468-DFD2-1EB5-DEC21C09F8D9}"/>
              </a:ext>
            </a:extLst>
          </p:cNvPr>
          <p:cNvSpPr txBox="1"/>
          <p:nvPr/>
        </p:nvSpPr>
        <p:spPr>
          <a:xfrm>
            <a:off x="147548" y="5530454"/>
            <a:ext cx="4473388" cy="1200329"/>
          </a:xfrm>
          <a:prstGeom prst="rect">
            <a:avLst/>
          </a:prstGeom>
          <a:noFill/>
        </p:spPr>
        <p:txBody>
          <a:bodyPr wrap="square" rtlCol="0">
            <a:spAutoFit/>
          </a:bodyPr>
          <a:lstStyle/>
          <a:p>
            <a:pPr algn="ctr">
              <a:buClrTx/>
              <a:buFontTx/>
              <a:buNone/>
            </a:pPr>
            <a:r>
              <a:rPr lang="en-IN" sz="2400" kern="1200" dirty="0">
                <a:solidFill>
                  <a:srgbClr val="212121"/>
                </a:solidFill>
                <a:latin typeface="Roboto Condensed"/>
              </a:rPr>
              <a:t>Construct binary search tree for the following data</a:t>
            </a:r>
            <a:br>
              <a:rPr lang="en-IN" sz="2400" kern="1200" dirty="0">
                <a:solidFill>
                  <a:srgbClr val="212121"/>
                </a:solidFill>
                <a:latin typeface="Roboto Condensed"/>
              </a:rPr>
            </a:br>
            <a:r>
              <a:rPr lang="en-IN" sz="2400" kern="1200" dirty="0">
                <a:solidFill>
                  <a:schemeClr val="tx1"/>
                </a:solidFill>
                <a:latin typeface="Roboto Condensed"/>
              </a:rPr>
              <a:t>10, 3, 15, 22, 6, 45, 65, 23, 78, 34, 5</a:t>
            </a:r>
            <a:endParaRPr lang="en-US" sz="2400" kern="1200" dirty="0">
              <a:solidFill>
                <a:schemeClr val="tx1"/>
              </a:solidFill>
              <a:latin typeface="Roboto Condensed"/>
            </a:endParaRPr>
          </a:p>
        </p:txBody>
      </p:sp>
      <p:sp>
        <p:nvSpPr>
          <p:cNvPr id="4" name="Oval 3">
            <a:extLst>
              <a:ext uri="{FF2B5EF4-FFF2-40B4-BE49-F238E27FC236}">
                <a16:creationId xmlns:a16="http://schemas.microsoft.com/office/drawing/2014/main" xmlns="" id="{514F732E-8D75-B530-8E0A-AA7154DDC9CF}"/>
              </a:ext>
            </a:extLst>
          </p:cNvPr>
          <p:cNvSpPr/>
          <p:nvPr/>
        </p:nvSpPr>
        <p:spPr>
          <a:xfrm>
            <a:off x="5429575" y="1037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10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xmlns="" id="{0AEF9037-13D0-1168-04F2-F4B4957CF950}"/>
              </a:ext>
            </a:extLst>
          </p:cNvPr>
          <p:cNvSpPr/>
          <p:nvPr/>
        </p:nvSpPr>
        <p:spPr>
          <a:xfrm>
            <a:off x="4327412" y="1799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900" b="1" kern="1200" dirty="0">
                <a:solidFill>
                  <a:prstClr val="white"/>
                </a:solidFill>
                <a:latin typeface="Roboto Condensed"/>
                <a:ea typeface="+mn-ea"/>
                <a:cs typeface="+mn-cs"/>
              </a:rPr>
              <a:t>3</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xmlns="" id="{79F4AB2D-C86D-1B46-89E2-EF26ABEB96C5}"/>
              </a:ext>
            </a:extLst>
          </p:cNvPr>
          <p:cNvSpPr/>
          <p:nvPr/>
        </p:nvSpPr>
        <p:spPr>
          <a:xfrm>
            <a:off x="6594987" y="1799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15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xmlns="" id="{1DB5941E-D4ED-DDAE-A445-4C78AA664883}"/>
              </a:ext>
            </a:extLst>
          </p:cNvPr>
          <p:cNvSpPr/>
          <p:nvPr/>
        </p:nvSpPr>
        <p:spPr>
          <a:xfrm>
            <a:off x="5070987" y="2720992"/>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6</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0" name="Oval 9">
            <a:extLst>
              <a:ext uri="{FF2B5EF4-FFF2-40B4-BE49-F238E27FC236}">
                <a16:creationId xmlns:a16="http://schemas.microsoft.com/office/drawing/2014/main" xmlns="" id="{FA28335A-290A-8C3D-2C54-41F908707AF0}"/>
              </a:ext>
            </a:extLst>
          </p:cNvPr>
          <p:cNvSpPr/>
          <p:nvPr/>
        </p:nvSpPr>
        <p:spPr>
          <a:xfrm>
            <a:off x="7433187" y="2720992"/>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22</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1" name="Oval 10">
            <a:extLst>
              <a:ext uri="{FF2B5EF4-FFF2-40B4-BE49-F238E27FC236}">
                <a16:creationId xmlns:a16="http://schemas.microsoft.com/office/drawing/2014/main" xmlns="" id="{834BA1E8-2D19-4015-9F1D-9254200A8997}"/>
              </a:ext>
            </a:extLst>
          </p:cNvPr>
          <p:cNvSpPr/>
          <p:nvPr/>
        </p:nvSpPr>
        <p:spPr>
          <a:xfrm>
            <a:off x="8195187" y="3704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45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3" name="Oval 12">
            <a:extLst>
              <a:ext uri="{FF2B5EF4-FFF2-40B4-BE49-F238E27FC236}">
                <a16:creationId xmlns:a16="http://schemas.microsoft.com/office/drawing/2014/main" xmlns="" id="{3143DBE5-BF31-BA9E-1025-B999580A5CB1}"/>
              </a:ext>
            </a:extLst>
          </p:cNvPr>
          <p:cNvSpPr/>
          <p:nvPr/>
        </p:nvSpPr>
        <p:spPr>
          <a:xfrm>
            <a:off x="4327412" y="3704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14" name="Straight Arrow Connector 13">
            <a:extLst>
              <a:ext uri="{FF2B5EF4-FFF2-40B4-BE49-F238E27FC236}">
                <a16:creationId xmlns:a16="http://schemas.microsoft.com/office/drawing/2014/main" xmlns="" id="{5DA4C2E0-D783-DFC0-4D0E-B902F4008C0D}"/>
              </a:ext>
            </a:extLst>
          </p:cNvPr>
          <p:cNvCxnSpPr>
            <a:stCxn id="4" idx="3"/>
            <a:endCxn id="5" idx="7"/>
          </p:cNvCxnSpPr>
          <p:nvPr/>
        </p:nvCxnSpPr>
        <p:spPr>
          <a:xfrm flipH="1">
            <a:off x="4847738" y="1557497"/>
            <a:ext cx="671111" cy="330948"/>
          </a:xfrm>
          <a:prstGeom prst="straightConnector1">
            <a:avLst/>
          </a:prstGeom>
          <a:noFill/>
          <a:ln w="28575" cap="flat" cmpd="sng" algn="ctr">
            <a:solidFill>
              <a:srgbClr val="B84742"/>
            </a:solidFill>
            <a:prstDash val="solid"/>
            <a:miter lim="800000"/>
            <a:tailEnd type="arrow"/>
          </a:ln>
          <a:effectLst/>
        </p:spPr>
      </p:cxnSp>
      <p:cxnSp>
        <p:nvCxnSpPr>
          <p:cNvPr id="17" name="Straight Arrow Connector 16">
            <a:extLst>
              <a:ext uri="{FF2B5EF4-FFF2-40B4-BE49-F238E27FC236}">
                <a16:creationId xmlns:a16="http://schemas.microsoft.com/office/drawing/2014/main" xmlns="" id="{F1E7549C-01BF-2A65-7623-1AE00FF88E54}"/>
              </a:ext>
            </a:extLst>
          </p:cNvPr>
          <p:cNvCxnSpPr>
            <a:stCxn id="5" idx="5"/>
            <a:endCxn id="8" idx="0"/>
          </p:cNvCxnSpPr>
          <p:nvPr/>
        </p:nvCxnSpPr>
        <p:spPr>
          <a:xfrm>
            <a:off x="4847738" y="2319497"/>
            <a:ext cx="528049" cy="401495"/>
          </a:xfrm>
          <a:prstGeom prst="straightConnector1">
            <a:avLst/>
          </a:prstGeom>
          <a:noFill/>
          <a:ln w="28575" cap="flat" cmpd="sng" algn="ctr">
            <a:solidFill>
              <a:srgbClr val="B84742"/>
            </a:solidFill>
            <a:prstDash val="solid"/>
            <a:miter lim="800000"/>
            <a:tailEnd type="arrow"/>
          </a:ln>
          <a:effectLst/>
        </p:spPr>
      </p:cxnSp>
      <p:cxnSp>
        <p:nvCxnSpPr>
          <p:cNvPr id="18" name="Straight Arrow Connector 17">
            <a:extLst>
              <a:ext uri="{FF2B5EF4-FFF2-40B4-BE49-F238E27FC236}">
                <a16:creationId xmlns:a16="http://schemas.microsoft.com/office/drawing/2014/main" xmlns="" id="{EAF4B4B5-574A-06AB-C774-B5C64EEDA3E8}"/>
              </a:ext>
            </a:extLst>
          </p:cNvPr>
          <p:cNvCxnSpPr>
            <a:stCxn id="8" idx="3"/>
            <a:endCxn id="13" idx="0"/>
          </p:cNvCxnSpPr>
          <p:nvPr/>
        </p:nvCxnSpPr>
        <p:spPr>
          <a:xfrm flipH="1">
            <a:off x="4632212" y="3241318"/>
            <a:ext cx="528049" cy="462853"/>
          </a:xfrm>
          <a:prstGeom prst="straightConnector1">
            <a:avLst/>
          </a:prstGeom>
          <a:noFill/>
          <a:ln w="28575" cap="flat" cmpd="sng" algn="ctr">
            <a:solidFill>
              <a:srgbClr val="B84742"/>
            </a:solidFill>
            <a:prstDash val="solid"/>
            <a:miter lim="800000"/>
            <a:tailEnd type="arrow"/>
          </a:ln>
          <a:effectLst/>
        </p:spPr>
      </p:cxnSp>
      <p:cxnSp>
        <p:nvCxnSpPr>
          <p:cNvPr id="19" name="Straight Arrow Connector 18">
            <a:extLst>
              <a:ext uri="{FF2B5EF4-FFF2-40B4-BE49-F238E27FC236}">
                <a16:creationId xmlns:a16="http://schemas.microsoft.com/office/drawing/2014/main" xmlns="" id="{CA932827-65D5-E41A-09B4-C99B51366AA1}"/>
              </a:ext>
            </a:extLst>
          </p:cNvPr>
          <p:cNvCxnSpPr>
            <a:stCxn id="4" idx="5"/>
            <a:endCxn id="6" idx="1"/>
          </p:cNvCxnSpPr>
          <p:nvPr/>
        </p:nvCxnSpPr>
        <p:spPr>
          <a:xfrm>
            <a:off x="5949901" y="1557497"/>
            <a:ext cx="734360" cy="330948"/>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xmlns="" id="{5D7E3815-B3B7-8346-6CEB-CA49932420FB}"/>
              </a:ext>
            </a:extLst>
          </p:cNvPr>
          <p:cNvCxnSpPr>
            <a:stCxn id="6" idx="5"/>
            <a:endCxn id="10" idx="0"/>
          </p:cNvCxnSpPr>
          <p:nvPr/>
        </p:nvCxnSpPr>
        <p:spPr>
          <a:xfrm>
            <a:off x="7115313" y="2319497"/>
            <a:ext cx="622674" cy="401495"/>
          </a:xfrm>
          <a:prstGeom prst="straightConnector1">
            <a:avLst/>
          </a:prstGeom>
          <a:noFill/>
          <a:ln w="28575" cap="flat" cmpd="sng" algn="ctr">
            <a:solidFill>
              <a:srgbClr val="B84742"/>
            </a:solidFill>
            <a:prstDash val="solid"/>
            <a:miter lim="800000"/>
            <a:tailEnd type="arrow"/>
          </a:ln>
          <a:effectLst/>
        </p:spPr>
      </p:cxnSp>
      <p:cxnSp>
        <p:nvCxnSpPr>
          <p:cNvPr id="22" name="Straight Arrow Connector 21">
            <a:extLst>
              <a:ext uri="{FF2B5EF4-FFF2-40B4-BE49-F238E27FC236}">
                <a16:creationId xmlns:a16="http://schemas.microsoft.com/office/drawing/2014/main" xmlns="" id="{AC04533D-79B5-4655-E5C9-A58B82E5F5C1}"/>
              </a:ext>
            </a:extLst>
          </p:cNvPr>
          <p:cNvCxnSpPr>
            <a:stCxn id="10" idx="5"/>
            <a:endCxn id="11" idx="0"/>
          </p:cNvCxnSpPr>
          <p:nvPr/>
        </p:nvCxnSpPr>
        <p:spPr>
          <a:xfrm>
            <a:off x="7953513" y="3241318"/>
            <a:ext cx="546474" cy="462853"/>
          </a:xfrm>
          <a:prstGeom prst="straightConnector1">
            <a:avLst/>
          </a:prstGeom>
          <a:noFill/>
          <a:ln w="28575" cap="flat" cmpd="sng" algn="ctr">
            <a:solidFill>
              <a:srgbClr val="B84742"/>
            </a:solidFill>
            <a:prstDash val="solid"/>
            <a:miter lim="800000"/>
            <a:tailEnd type="arrow"/>
          </a:ln>
          <a:effectLst/>
        </p:spPr>
      </p:cxnSp>
      <p:sp>
        <p:nvSpPr>
          <p:cNvPr id="25" name="Oval 24">
            <a:extLst>
              <a:ext uri="{FF2B5EF4-FFF2-40B4-BE49-F238E27FC236}">
                <a16:creationId xmlns:a16="http://schemas.microsoft.com/office/drawing/2014/main" xmlns="" id="{9037C240-4FD9-BB51-5DB2-5894EF9DFCD2}"/>
              </a:ext>
            </a:extLst>
          </p:cNvPr>
          <p:cNvSpPr/>
          <p:nvPr/>
        </p:nvSpPr>
        <p:spPr>
          <a:xfrm>
            <a:off x="9011345" y="4624545"/>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65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26" name="Straight Arrow Connector 25">
            <a:extLst>
              <a:ext uri="{FF2B5EF4-FFF2-40B4-BE49-F238E27FC236}">
                <a16:creationId xmlns:a16="http://schemas.microsoft.com/office/drawing/2014/main" xmlns="" id="{3670BAF5-95E2-7420-AA69-2D15E88364AC}"/>
              </a:ext>
            </a:extLst>
          </p:cNvPr>
          <p:cNvCxnSpPr>
            <a:endCxn id="25" idx="0"/>
          </p:cNvCxnSpPr>
          <p:nvPr/>
        </p:nvCxnSpPr>
        <p:spPr>
          <a:xfrm>
            <a:off x="8769671" y="4161692"/>
            <a:ext cx="546474" cy="462853"/>
          </a:xfrm>
          <a:prstGeom prst="straightConnector1">
            <a:avLst/>
          </a:prstGeom>
          <a:noFill/>
          <a:ln w="28575" cap="flat" cmpd="sng" algn="ctr">
            <a:solidFill>
              <a:srgbClr val="B84742"/>
            </a:solidFill>
            <a:prstDash val="solid"/>
            <a:miter lim="800000"/>
            <a:tailEnd type="arrow"/>
          </a:ln>
          <a:effectLst/>
        </p:spPr>
      </p:cxnSp>
      <p:sp>
        <p:nvSpPr>
          <p:cNvPr id="27" name="Oval 26">
            <a:extLst>
              <a:ext uri="{FF2B5EF4-FFF2-40B4-BE49-F238E27FC236}">
                <a16:creationId xmlns:a16="http://schemas.microsoft.com/office/drawing/2014/main" xmlns="" id="{DDAEB116-508E-182B-008E-D36336AD7346}"/>
              </a:ext>
            </a:extLst>
          </p:cNvPr>
          <p:cNvSpPr/>
          <p:nvPr/>
        </p:nvSpPr>
        <p:spPr>
          <a:xfrm>
            <a:off x="7554955" y="4645043"/>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23</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28" name="Straight Arrow Connector 27">
            <a:extLst>
              <a:ext uri="{FF2B5EF4-FFF2-40B4-BE49-F238E27FC236}">
                <a16:creationId xmlns:a16="http://schemas.microsoft.com/office/drawing/2014/main" xmlns="" id="{02EAB190-F1E0-E5A5-AE53-1E146CF3A34C}"/>
              </a:ext>
            </a:extLst>
          </p:cNvPr>
          <p:cNvCxnSpPr>
            <a:endCxn id="27" idx="0"/>
          </p:cNvCxnSpPr>
          <p:nvPr/>
        </p:nvCxnSpPr>
        <p:spPr>
          <a:xfrm flipH="1">
            <a:off x="7859755" y="4243548"/>
            <a:ext cx="470274" cy="401495"/>
          </a:xfrm>
          <a:prstGeom prst="straightConnector1">
            <a:avLst/>
          </a:prstGeom>
          <a:noFill/>
          <a:ln w="28575" cap="flat" cmpd="sng" algn="ctr">
            <a:solidFill>
              <a:srgbClr val="B84742"/>
            </a:solidFill>
            <a:prstDash val="solid"/>
            <a:miter lim="800000"/>
            <a:tailEnd type="arrow"/>
          </a:ln>
          <a:effectLst/>
        </p:spPr>
      </p:cxnSp>
      <p:sp>
        <p:nvSpPr>
          <p:cNvPr id="29" name="Oval 28">
            <a:extLst>
              <a:ext uri="{FF2B5EF4-FFF2-40B4-BE49-F238E27FC236}">
                <a16:creationId xmlns:a16="http://schemas.microsoft.com/office/drawing/2014/main" xmlns="" id="{2D61578D-CB0B-EFC5-349F-A056D252601E}"/>
              </a:ext>
            </a:extLst>
          </p:cNvPr>
          <p:cNvSpPr/>
          <p:nvPr/>
        </p:nvSpPr>
        <p:spPr>
          <a:xfrm>
            <a:off x="9846581" y="5431656"/>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78</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30" name="Straight Arrow Connector 29">
            <a:extLst>
              <a:ext uri="{FF2B5EF4-FFF2-40B4-BE49-F238E27FC236}">
                <a16:creationId xmlns:a16="http://schemas.microsoft.com/office/drawing/2014/main" xmlns="" id="{32B565DB-A3ED-CFFF-C72C-716CA284C82A}"/>
              </a:ext>
            </a:extLst>
          </p:cNvPr>
          <p:cNvCxnSpPr>
            <a:endCxn id="29" idx="0"/>
          </p:cNvCxnSpPr>
          <p:nvPr/>
        </p:nvCxnSpPr>
        <p:spPr>
          <a:xfrm>
            <a:off x="9604907" y="4968803"/>
            <a:ext cx="546474" cy="462853"/>
          </a:xfrm>
          <a:prstGeom prst="straightConnector1">
            <a:avLst/>
          </a:prstGeom>
          <a:noFill/>
          <a:ln w="28575" cap="flat" cmpd="sng" algn="ctr">
            <a:solidFill>
              <a:srgbClr val="B84742"/>
            </a:solidFill>
            <a:prstDash val="solid"/>
            <a:miter lim="800000"/>
            <a:tailEnd type="arrow"/>
          </a:ln>
          <a:effectLst/>
        </p:spPr>
      </p:cxnSp>
      <p:sp>
        <p:nvSpPr>
          <p:cNvPr id="31" name="Oval 30">
            <a:extLst>
              <a:ext uri="{FF2B5EF4-FFF2-40B4-BE49-F238E27FC236}">
                <a16:creationId xmlns:a16="http://schemas.microsoft.com/office/drawing/2014/main" xmlns="" id="{629769BD-9174-050C-96DE-12C196A2E8F3}"/>
              </a:ext>
            </a:extLst>
          </p:cNvPr>
          <p:cNvSpPr/>
          <p:nvPr/>
        </p:nvSpPr>
        <p:spPr>
          <a:xfrm>
            <a:off x="8413697" y="5431656"/>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34</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32" name="Straight Arrow Connector 31">
            <a:extLst>
              <a:ext uri="{FF2B5EF4-FFF2-40B4-BE49-F238E27FC236}">
                <a16:creationId xmlns:a16="http://schemas.microsoft.com/office/drawing/2014/main" xmlns="" id="{A7C4FED3-6367-7EDA-C33C-449D5C8D7F07}"/>
              </a:ext>
            </a:extLst>
          </p:cNvPr>
          <p:cNvCxnSpPr>
            <a:endCxn id="31" idx="0"/>
          </p:cNvCxnSpPr>
          <p:nvPr/>
        </p:nvCxnSpPr>
        <p:spPr>
          <a:xfrm>
            <a:off x="8172023" y="4968803"/>
            <a:ext cx="546474" cy="462853"/>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xmlns="" val="1374564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318269"/>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Construct a binary search tree from following data</a:t>
            </a:r>
          </a:p>
          <a:p>
            <a:pPr marL="457200" indent="-457200" algn="just">
              <a:spcBef>
                <a:spcPts val="1333"/>
              </a:spcBef>
              <a:buClr>
                <a:srgbClr val="B84742"/>
              </a:buClr>
              <a:buFont typeface="+mj-lt"/>
              <a:buAutoNum type="arabicPeriod"/>
            </a:pPr>
            <a:r>
              <a:rPr lang="en-IN" sz="2400" b="1" kern="1200" dirty="0">
                <a:solidFill>
                  <a:srgbClr val="212121"/>
                </a:solidFill>
                <a:latin typeface="Cambria" panose="02040503050406030204" pitchFamily="18" charset="0"/>
                <a:ea typeface="Cambria" panose="02040503050406030204" pitchFamily="18" charset="0"/>
                <a:cs typeface="+mn-cs"/>
              </a:rPr>
              <a:t>60 38 71 30 40 65 88 22 32 39 45 62 67 85 90 11 18 35 70</a:t>
            </a:r>
          </a:p>
        </p:txBody>
      </p:sp>
      <p:pic>
        <p:nvPicPr>
          <p:cNvPr id="2" name="Google Shape;68;p15">
            <a:extLst>
              <a:ext uri="{FF2B5EF4-FFF2-40B4-BE49-F238E27FC236}">
                <a16:creationId xmlns:a16="http://schemas.microsoft.com/office/drawing/2014/main" xmlns="" id="{81DD7E96-33CF-2C10-12C2-FDB0D5FEE37E}"/>
              </a:ext>
            </a:extLst>
          </p:cNvPr>
          <p:cNvPicPr preferRelativeResize="0"/>
          <p:nvPr/>
        </p:nvPicPr>
        <p:blipFill>
          <a:blip r:embed="rId5">
            <a:alphaModFix/>
          </a:blip>
          <a:stretch>
            <a:fillRect/>
          </a:stretch>
        </p:blipFill>
        <p:spPr>
          <a:xfrm>
            <a:off x="9817918" y="198118"/>
            <a:ext cx="1993900" cy="495300"/>
          </a:xfrm>
          <a:prstGeom prst="rect">
            <a:avLst/>
          </a:prstGeom>
          <a:noFill/>
          <a:ln>
            <a:noFill/>
          </a:ln>
        </p:spPr>
      </p:pic>
      <p:pic>
        <p:nvPicPr>
          <p:cNvPr id="4" name="Picture 3">
            <a:extLst>
              <a:ext uri="{FF2B5EF4-FFF2-40B4-BE49-F238E27FC236}">
                <a16:creationId xmlns:a16="http://schemas.microsoft.com/office/drawing/2014/main" xmlns="" id="{DA01D95B-615E-8291-D38E-7264D560E19B}"/>
              </a:ext>
            </a:extLst>
          </p:cNvPr>
          <p:cNvPicPr>
            <a:picLocks noChangeAspect="1"/>
          </p:cNvPicPr>
          <p:nvPr/>
        </p:nvPicPr>
        <p:blipFill rotWithShape="1">
          <a:blip r:embed="rId6"/>
          <a:srcRect r="1575" b="4757"/>
          <a:stretch/>
        </p:blipFill>
        <p:spPr>
          <a:xfrm>
            <a:off x="1291035" y="1930183"/>
            <a:ext cx="9600000" cy="4729699"/>
          </a:xfrm>
          <a:prstGeom prst="rect">
            <a:avLst/>
          </a:prstGeom>
        </p:spPr>
      </p:pic>
    </p:spTree>
    <p:extLst>
      <p:ext uri="{BB962C8B-B14F-4D97-AF65-F5344CB8AC3E}">
        <p14:creationId xmlns:p14="http://schemas.microsoft.com/office/powerpoint/2010/main" xmlns="" val="3130322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421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Construct a binary search tree from following data</a:t>
            </a:r>
          </a:p>
          <a:p>
            <a:pPr marL="457200" indent="-457200" algn="just">
              <a:lnSpc>
                <a:spcPct val="114000"/>
              </a:lnSpc>
              <a:spcBef>
                <a:spcPts val="1333"/>
              </a:spcBef>
              <a:buClr>
                <a:srgbClr val="B84742"/>
              </a:buClr>
              <a:buFont typeface="+mj-lt"/>
              <a:buAutoNum type="arabicPeriod" startAt="2"/>
            </a:pPr>
            <a:r>
              <a:rPr lang="en-IN" sz="2400" b="1" kern="1200" dirty="0">
                <a:solidFill>
                  <a:srgbClr val="212121"/>
                </a:solidFill>
                <a:latin typeface="Cambria" panose="02040503050406030204" pitchFamily="18" charset="0"/>
                <a:ea typeface="Cambria" panose="02040503050406030204" pitchFamily="18" charset="0"/>
                <a:cs typeface="+mn-cs"/>
              </a:rPr>
              <a:t>70 40 81 38 49 75 91 30 47 50 77 89 98 45</a:t>
            </a:r>
          </a:p>
        </p:txBody>
      </p:sp>
      <p:pic>
        <p:nvPicPr>
          <p:cNvPr id="3" name="Picture 2">
            <a:extLst>
              <a:ext uri="{FF2B5EF4-FFF2-40B4-BE49-F238E27FC236}">
                <a16:creationId xmlns:a16="http://schemas.microsoft.com/office/drawing/2014/main" xmlns="" id="{18357AB3-F3DB-7D04-7E36-DC905B9BA347}"/>
              </a:ext>
            </a:extLst>
          </p:cNvPr>
          <p:cNvPicPr>
            <a:picLocks noChangeAspect="1"/>
          </p:cNvPicPr>
          <p:nvPr/>
        </p:nvPicPr>
        <p:blipFill rotWithShape="1">
          <a:blip r:embed="rId6"/>
          <a:srcRect t="5039" b="60515"/>
          <a:stretch/>
        </p:blipFill>
        <p:spPr>
          <a:xfrm>
            <a:off x="528320" y="1930400"/>
            <a:ext cx="10830560" cy="4637823"/>
          </a:xfrm>
          <a:prstGeom prst="rect">
            <a:avLst/>
          </a:prstGeom>
        </p:spPr>
      </p:pic>
    </p:spTree>
    <p:extLst>
      <p:ext uri="{BB962C8B-B14F-4D97-AF65-F5344CB8AC3E}">
        <p14:creationId xmlns:p14="http://schemas.microsoft.com/office/powerpoint/2010/main" xmlns="" val="2308046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421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Construct a binary search tree from following data</a:t>
            </a:r>
          </a:p>
          <a:p>
            <a:pPr marL="457200" indent="-457200" algn="just">
              <a:lnSpc>
                <a:spcPct val="114000"/>
              </a:lnSpc>
              <a:spcBef>
                <a:spcPts val="1333"/>
              </a:spcBef>
              <a:buClr>
                <a:srgbClr val="B84742"/>
              </a:buClr>
              <a:buFont typeface="+mj-lt"/>
              <a:buAutoNum type="arabicPeriod" startAt="3"/>
            </a:pPr>
            <a:r>
              <a:rPr lang="en-IN" sz="2400" b="1" kern="1200" dirty="0">
                <a:solidFill>
                  <a:srgbClr val="212121"/>
                </a:solidFill>
                <a:latin typeface="Cambria" panose="02040503050406030204" pitchFamily="18" charset="0"/>
                <a:ea typeface="Cambria" panose="02040503050406030204" pitchFamily="18" charset="0"/>
                <a:cs typeface="+mn-cs"/>
              </a:rPr>
              <a:t>42 31 67 30 11 35 49 27 74 56 </a:t>
            </a:r>
          </a:p>
        </p:txBody>
      </p:sp>
      <p:pic>
        <p:nvPicPr>
          <p:cNvPr id="3" name="Picture 2">
            <a:extLst>
              <a:ext uri="{FF2B5EF4-FFF2-40B4-BE49-F238E27FC236}">
                <a16:creationId xmlns:a16="http://schemas.microsoft.com/office/drawing/2014/main" xmlns="" id="{13F42815-A78E-05FE-D358-FF0CCD0A4210}"/>
              </a:ext>
            </a:extLst>
          </p:cNvPr>
          <p:cNvPicPr>
            <a:picLocks noChangeAspect="1"/>
          </p:cNvPicPr>
          <p:nvPr/>
        </p:nvPicPr>
        <p:blipFill rotWithShape="1">
          <a:blip r:embed="rId6"/>
          <a:srcRect l="9675" t="53926" r="31110" b="6370"/>
          <a:stretch/>
        </p:blipFill>
        <p:spPr>
          <a:xfrm>
            <a:off x="2194559" y="2231144"/>
            <a:ext cx="6746241" cy="4090481"/>
          </a:xfrm>
          <a:prstGeom prst="rect">
            <a:avLst/>
          </a:prstGeom>
        </p:spPr>
      </p:pic>
    </p:spTree>
    <p:extLst>
      <p:ext uri="{BB962C8B-B14F-4D97-AF65-F5344CB8AC3E}">
        <p14:creationId xmlns:p14="http://schemas.microsoft.com/office/powerpoint/2010/main" xmlns="" val="3665472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461834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Search a node in BST (Searching)</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First, </a:t>
            </a:r>
            <a:r>
              <a:rPr lang="en-US" sz="2267" b="1" kern="1200" dirty="0">
                <a:solidFill>
                  <a:srgbClr val="C00000"/>
                </a:solidFill>
                <a:latin typeface="Cambria" panose="02040503050406030204" pitchFamily="18" charset="0"/>
                <a:ea typeface="Cambria" panose="02040503050406030204" pitchFamily="18" charset="0"/>
                <a:cs typeface="+mn-cs"/>
              </a:rPr>
              <a:t>compare the element </a:t>
            </a:r>
            <a:r>
              <a:rPr lang="en-US" sz="2267" kern="1200" dirty="0">
                <a:solidFill>
                  <a:srgbClr val="212121"/>
                </a:solidFill>
                <a:latin typeface="Cambria" panose="02040503050406030204" pitchFamily="18" charset="0"/>
                <a:ea typeface="Cambria" panose="02040503050406030204" pitchFamily="18" charset="0"/>
                <a:cs typeface="+mn-cs"/>
              </a:rPr>
              <a:t>to be searched with the </a:t>
            </a:r>
            <a:r>
              <a:rPr lang="en-US" sz="2267" b="1" kern="1200" dirty="0">
                <a:solidFill>
                  <a:srgbClr val="C00000"/>
                </a:solidFill>
                <a:latin typeface="Cambria" panose="02040503050406030204" pitchFamily="18" charset="0"/>
                <a:ea typeface="Cambria" panose="02040503050406030204" pitchFamily="18" charset="0"/>
                <a:cs typeface="+mn-cs"/>
              </a:rPr>
              <a:t>root element </a:t>
            </a:r>
            <a:r>
              <a:rPr lang="en-US" sz="2267" kern="1200" dirty="0">
                <a:solidFill>
                  <a:srgbClr val="212121"/>
                </a:solidFill>
                <a:latin typeface="Cambria" panose="02040503050406030204" pitchFamily="18" charset="0"/>
                <a:ea typeface="Cambria" panose="02040503050406030204" pitchFamily="18" charset="0"/>
                <a:cs typeface="+mn-cs"/>
              </a:rPr>
              <a:t>of the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root is </a:t>
            </a:r>
            <a:r>
              <a:rPr lang="en-US" sz="2267" b="1" kern="1200" dirty="0">
                <a:solidFill>
                  <a:srgbClr val="C00000"/>
                </a:solidFill>
                <a:latin typeface="Cambria" panose="02040503050406030204" pitchFamily="18" charset="0"/>
                <a:ea typeface="Cambria" panose="02040503050406030204" pitchFamily="18" charset="0"/>
                <a:cs typeface="+mn-cs"/>
              </a:rPr>
              <a:t>matched</a:t>
            </a:r>
            <a:r>
              <a:rPr lang="en-US" sz="2267" kern="1200" dirty="0">
                <a:solidFill>
                  <a:srgbClr val="212121"/>
                </a:solidFill>
                <a:latin typeface="Cambria" panose="02040503050406030204" pitchFamily="18" charset="0"/>
                <a:ea typeface="Cambria" panose="02040503050406030204" pitchFamily="18" charset="0"/>
                <a:cs typeface="+mn-cs"/>
              </a:rPr>
              <a:t> with the </a:t>
            </a:r>
            <a:r>
              <a:rPr lang="en-US" sz="2267" b="1" kern="1200" dirty="0">
                <a:solidFill>
                  <a:srgbClr val="C00000"/>
                </a:solidFill>
                <a:latin typeface="Cambria" panose="02040503050406030204" pitchFamily="18" charset="0"/>
                <a:ea typeface="Cambria" panose="02040503050406030204" pitchFamily="18" charset="0"/>
                <a:cs typeface="+mn-cs"/>
              </a:rPr>
              <a:t>target element</a:t>
            </a:r>
            <a:r>
              <a:rPr lang="en-US" sz="2267" kern="1200" dirty="0">
                <a:solidFill>
                  <a:srgbClr val="212121"/>
                </a:solidFill>
                <a:latin typeface="Cambria" panose="02040503050406030204" pitchFamily="18" charset="0"/>
                <a:ea typeface="Cambria" panose="02040503050406030204" pitchFamily="18" charset="0"/>
                <a:cs typeface="+mn-cs"/>
              </a:rPr>
              <a:t>, then return the node's location.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it is </a:t>
            </a:r>
            <a:r>
              <a:rPr lang="en-US" sz="2267" b="1" kern="1200" dirty="0">
                <a:solidFill>
                  <a:srgbClr val="C00000"/>
                </a:solidFill>
                <a:latin typeface="Cambria" panose="02040503050406030204" pitchFamily="18" charset="0"/>
                <a:ea typeface="Cambria" panose="02040503050406030204" pitchFamily="18" charset="0"/>
                <a:cs typeface="+mn-cs"/>
              </a:rPr>
              <a:t>not matched</a:t>
            </a:r>
            <a:r>
              <a:rPr lang="en-US" sz="2267" kern="1200" dirty="0">
                <a:solidFill>
                  <a:srgbClr val="212121"/>
                </a:solidFill>
                <a:latin typeface="Cambria" panose="02040503050406030204" pitchFamily="18" charset="0"/>
                <a:ea typeface="Cambria" panose="02040503050406030204" pitchFamily="18" charset="0"/>
                <a:cs typeface="+mn-cs"/>
              </a:rPr>
              <a:t>, then check whether the item is </a:t>
            </a:r>
            <a:r>
              <a:rPr lang="en-US" sz="2267" b="1" kern="1200" dirty="0">
                <a:solidFill>
                  <a:srgbClr val="C00000"/>
                </a:solidFill>
                <a:latin typeface="Cambria" panose="02040503050406030204" pitchFamily="18" charset="0"/>
                <a:ea typeface="Cambria" panose="02040503050406030204" pitchFamily="18" charset="0"/>
                <a:cs typeface="+mn-cs"/>
              </a:rPr>
              <a:t>less than the root element</a:t>
            </a:r>
            <a:r>
              <a:rPr lang="en-US" sz="2267" kern="1200" dirty="0">
                <a:solidFill>
                  <a:srgbClr val="212121"/>
                </a:solidFill>
                <a:latin typeface="Cambria" panose="02040503050406030204" pitchFamily="18" charset="0"/>
                <a:ea typeface="Cambria" panose="02040503050406030204" pitchFamily="18" charset="0"/>
                <a:cs typeface="+mn-cs"/>
              </a:rPr>
              <a:t>, if it is smaller than the root element, then move to the </a:t>
            </a:r>
            <a:r>
              <a:rPr lang="en-US" sz="2267" b="1" kern="1200" dirty="0">
                <a:solidFill>
                  <a:srgbClr val="C00000"/>
                </a:solidFill>
                <a:latin typeface="Cambria" panose="02040503050406030204" pitchFamily="18" charset="0"/>
                <a:ea typeface="Cambria" panose="02040503050406030204" pitchFamily="18" charset="0"/>
                <a:cs typeface="+mn-cs"/>
              </a:rPr>
              <a:t>left subtree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it is </a:t>
            </a:r>
            <a:r>
              <a:rPr lang="en-US" sz="2267" b="1" kern="1200" dirty="0">
                <a:solidFill>
                  <a:srgbClr val="C00000"/>
                </a:solidFill>
                <a:latin typeface="Cambria" panose="02040503050406030204" pitchFamily="18" charset="0"/>
                <a:ea typeface="Cambria" panose="02040503050406030204" pitchFamily="18" charset="0"/>
                <a:cs typeface="+mn-cs"/>
              </a:rPr>
              <a:t>larger than the root element</a:t>
            </a:r>
            <a:r>
              <a:rPr lang="en-US" sz="2267" kern="1200" dirty="0">
                <a:solidFill>
                  <a:srgbClr val="212121"/>
                </a:solidFill>
                <a:latin typeface="Cambria" panose="02040503050406030204" pitchFamily="18" charset="0"/>
                <a:ea typeface="Cambria" panose="02040503050406030204" pitchFamily="18" charset="0"/>
                <a:cs typeface="+mn-cs"/>
              </a:rPr>
              <a:t>, then move to the </a:t>
            </a:r>
            <a:r>
              <a:rPr lang="en-US" sz="2267" b="1" kern="1200" dirty="0">
                <a:solidFill>
                  <a:srgbClr val="C00000"/>
                </a:solidFill>
                <a:latin typeface="Cambria" panose="02040503050406030204" pitchFamily="18" charset="0"/>
                <a:ea typeface="Cambria" panose="02040503050406030204" pitchFamily="18" charset="0"/>
                <a:cs typeface="+mn-cs"/>
              </a:rPr>
              <a:t>right subtree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Repeat the above procedure </a:t>
            </a:r>
            <a:r>
              <a:rPr lang="en-US" sz="2267" b="1" kern="1200" dirty="0">
                <a:solidFill>
                  <a:srgbClr val="C00000"/>
                </a:solidFill>
                <a:latin typeface="Cambria" panose="02040503050406030204" pitchFamily="18" charset="0"/>
                <a:ea typeface="Cambria" panose="02040503050406030204" pitchFamily="18" charset="0"/>
                <a:cs typeface="+mn-cs"/>
              </a:rPr>
              <a:t>recursively until the match is found</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the element is </a:t>
            </a:r>
            <a:r>
              <a:rPr lang="en-US" sz="2267" b="1" kern="1200" dirty="0">
                <a:solidFill>
                  <a:srgbClr val="C00000"/>
                </a:solidFill>
                <a:latin typeface="Cambria" panose="02040503050406030204" pitchFamily="18" charset="0"/>
                <a:ea typeface="Cambria" panose="02040503050406030204" pitchFamily="18" charset="0"/>
                <a:cs typeface="+mn-cs"/>
              </a:rPr>
              <a:t>not found </a:t>
            </a:r>
            <a:r>
              <a:rPr lang="en-US" sz="2267" kern="1200" dirty="0">
                <a:solidFill>
                  <a:srgbClr val="212121"/>
                </a:solidFill>
                <a:latin typeface="Cambria" panose="02040503050406030204" pitchFamily="18" charset="0"/>
                <a:ea typeface="Cambria" panose="02040503050406030204" pitchFamily="18" charset="0"/>
                <a:cs typeface="+mn-cs"/>
              </a:rPr>
              <a:t>or </a:t>
            </a:r>
            <a:r>
              <a:rPr lang="en-US" sz="2267" b="1" kern="1200" dirty="0">
                <a:solidFill>
                  <a:srgbClr val="C00000"/>
                </a:solidFill>
                <a:latin typeface="Cambria" panose="02040503050406030204" pitchFamily="18" charset="0"/>
                <a:ea typeface="Cambria" panose="02040503050406030204" pitchFamily="18" charset="0"/>
                <a:cs typeface="+mn-cs"/>
              </a:rPr>
              <a:t>not present </a:t>
            </a:r>
            <a:r>
              <a:rPr lang="en-US" sz="2267" kern="1200" dirty="0">
                <a:solidFill>
                  <a:srgbClr val="212121"/>
                </a:solidFill>
                <a:latin typeface="Cambria" panose="02040503050406030204" pitchFamily="18" charset="0"/>
                <a:ea typeface="Cambria" panose="02040503050406030204" pitchFamily="18" charset="0"/>
                <a:cs typeface="+mn-cs"/>
              </a:rPr>
              <a:t>in the tree, then return </a:t>
            </a:r>
            <a:r>
              <a:rPr lang="en-US" sz="2267" b="1" kern="1200" dirty="0">
                <a:solidFill>
                  <a:srgbClr val="C00000"/>
                </a:solidFill>
                <a:latin typeface="Cambria" panose="02040503050406030204" pitchFamily="18" charset="0"/>
                <a:ea typeface="Cambria" panose="02040503050406030204" pitchFamily="18" charset="0"/>
                <a:cs typeface="+mn-cs"/>
              </a:rPr>
              <a:t>NULL</a:t>
            </a:r>
            <a:r>
              <a:rPr lang="en-US" sz="2267" kern="1200" dirty="0">
                <a:solidFill>
                  <a:srgbClr val="212121"/>
                </a:solidFill>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xmlns="" val="1708510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5122259"/>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Algorithm of Search a Node in BST</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(root == NULL) </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NULL;</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(number == root-&gt;data)</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root-&gt;data;</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(number &lt; root-&gt;data) </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search(root-&gt;left)</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(number &gt; root-&gt;data) </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search(root-&gt;right)</a:t>
            </a:r>
            <a:endParaRPr lang="en-US" sz="2800" kern="1200" dirty="0">
              <a:solidFill>
                <a:srgbClr val="212121"/>
              </a:solidFill>
              <a:latin typeface="Cambria" panose="02040503050406030204" pitchFamily="18" charset="0"/>
              <a:ea typeface="Cambria" panose="02040503050406030204" pitchFamily="18" charset="0"/>
              <a:cs typeface="+mn-cs"/>
            </a:endParaRPr>
          </a:p>
        </p:txBody>
      </p:sp>
      <p:pic>
        <p:nvPicPr>
          <p:cNvPr id="2" name="Picture 1">
            <a:extLst>
              <a:ext uri="{FF2B5EF4-FFF2-40B4-BE49-F238E27FC236}">
                <a16:creationId xmlns:a16="http://schemas.microsoft.com/office/drawing/2014/main" xmlns="" id="{C1FB48A3-7569-1D1D-D7C5-9FDC33382E27}"/>
              </a:ext>
            </a:extLst>
          </p:cNvPr>
          <p:cNvPicPr>
            <a:picLocks noChangeAspect="1"/>
          </p:cNvPicPr>
          <p:nvPr/>
        </p:nvPicPr>
        <p:blipFill>
          <a:blip r:embed="rId6"/>
          <a:stretch>
            <a:fillRect/>
          </a:stretch>
        </p:blipFill>
        <p:spPr>
          <a:xfrm>
            <a:off x="5745489" y="1884591"/>
            <a:ext cx="5750771" cy="3890645"/>
          </a:xfrm>
          <a:prstGeom prst="rect">
            <a:avLst/>
          </a:prstGeom>
        </p:spPr>
      </p:pic>
    </p:spTree>
    <p:extLst>
      <p:ext uri="{BB962C8B-B14F-4D97-AF65-F5344CB8AC3E}">
        <p14:creationId xmlns:p14="http://schemas.microsoft.com/office/powerpoint/2010/main" xmlns="" val="2868826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Outline</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246581" y="966500"/>
            <a:ext cx="11760000" cy="3939500"/>
          </a:xfrm>
          <a:prstGeom prst="rect">
            <a:avLst/>
          </a:prstGeom>
          <a:noFill/>
          <a:ln>
            <a:noFill/>
          </a:ln>
        </p:spPr>
        <p:txBody>
          <a:bodyPr spcFirstLastPara="1" wrap="square" lIns="121900" tIns="121900" rIns="121900" bIns="121900" anchor="t" anchorCtr="0">
            <a:spAutoFit/>
          </a:bodyPr>
          <a:lstStyle/>
          <a:p>
            <a:pPr marL="380990" lvl="2" indent="-380990">
              <a:buFont typeface="Arial" panose="020B0604020202020204" pitchFamily="34" charset="0"/>
              <a:buChar char="•"/>
            </a:pPr>
            <a:r>
              <a:rPr lang="en-US" sz="2400" dirty="0">
                <a:latin typeface="Cambria" panose="02040503050406030204" pitchFamily="18" charset="0"/>
              </a:rPr>
              <a:t>Tree definitions and their concepts</a:t>
            </a:r>
          </a:p>
          <a:p>
            <a:pPr marL="380990" lvl="2" indent="-380990">
              <a:buFont typeface="Arial" panose="020B0604020202020204" pitchFamily="34" charset="0"/>
              <a:buChar char="•"/>
            </a:pPr>
            <a:r>
              <a:rPr lang="en-US" sz="2400" dirty="0">
                <a:latin typeface="Cambria" panose="02040503050406030204" pitchFamily="18" charset="0"/>
              </a:rPr>
              <a:t>Representation of binary tree</a:t>
            </a:r>
          </a:p>
          <a:p>
            <a:pPr marL="380990" lvl="2" indent="-380990">
              <a:buFont typeface="Arial" panose="020B0604020202020204" pitchFamily="34" charset="0"/>
              <a:buChar char="•"/>
            </a:pPr>
            <a:r>
              <a:rPr lang="en-US" sz="2400" dirty="0">
                <a:latin typeface="Cambria" panose="02040503050406030204" pitchFamily="18" charset="0"/>
              </a:rPr>
              <a:t>Binary tree traversal methods (</a:t>
            </a:r>
            <a:r>
              <a:rPr lang="en-US" sz="2400" dirty="0" err="1">
                <a:latin typeface="Cambria" panose="02040503050406030204" pitchFamily="18" charset="0"/>
              </a:rPr>
              <a:t>inorder</a:t>
            </a:r>
            <a:r>
              <a:rPr lang="en-US" sz="2400" dirty="0">
                <a:latin typeface="Cambria" panose="02040503050406030204" pitchFamily="18" charset="0"/>
              </a:rPr>
              <a:t>, </a:t>
            </a:r>
            <a:r>
              <a:rPr lang="en-US" sz="2400" dirty="0" err="1">
                <a:latin typeface="Cambria" panose="02040503050406030204" pitchFamily="18" charset="0"/>
              </a:rPr>
              <a:t>postorder</a:t>
            </a:r>
            <a:r>
              <a:rPr lang="en-US" sz="2400" dirty="0">
                <a:latin typeface="Cambria" panose="02040503050406030204" pitchFamily="18" charset="0"/>
              </a:rPr>
              <a:t>, preorder)</a:t>
            </a:r>
          </a:p>
          <a:p>
            <a:pPr marL="380990" lvl="2" indent="-380990">
              <a:buFont typeface="Arial" panose="020B0604020202020204" pitchFamily="34" charset="0"/>
              <a:buChar char="•"/>
            </a:pPr>
            <a:r>
              <a:rPr lang="en-US" sz="2400" dirty="0">
                <a:latin typeface="Cambria" panose="02040503050406030204" pitchFamily="18" charset="0"/>
              </a:rPr>
              <a:t>Binary search trees</a:t>
            </a:r>
          </a:p>
          <a:p>
            <a:pPr marL="380990" lvl="2" indent="-380990">
              <a:buFont typeface="Arial" panose="020B0604020202020204" pitchFamily="34" charset="0"/>
              <a:buChar char="•"/>
            </a:pPr>
            <a:r>
              <a:rPr lang="en-US" sz="2400" dirty="0">
                <a:latin typeface="Cambria" panose="02040503050406030204" pitchFamily="18" charset="0"/>
              </a:rPr>
              <a:t>Method to Convert a general tree to binary tree</a:t>
            </a:r>
          </a:p>
          <a:p>
            <a:pPr marL="380990" lvl="2" indent="-380990">
              <a:buFont typeface="Arial" panose="020B0604020202020204" pitchFamily="34" charset="0"/>
              <a:buChar char="•"/>
            </a:pPr>
            <a:r>
              <a:rPr lang="en-US" sz="2400" dirty="0">
                <a:latin typeface="Cambria" panose="02040503050406030204" pitchFamily="18" charset="0"/>
              </a:rPr>
              <a:t>Threaded binary tree</a:t>
            </a:r>
          </a:p>
          <a:p>
            <a:pPr marL="380990" lvl="2" indent="-380990">
              <a:buFont typeface="Arial" panose="020B0604020202020204" pitchFamily="34" charset="0"/>
              <a:buChar char="•"/>
            </a:pPr>
            <a:r>
              <a:rPr lang="en-US" sz="2400" dirty="0">
                <a:latin typeface="Cambria" panose="02040503050406030204" pitchFamily="18" charset="0"/>
              </a:rPr>
              <a:t>Balanced tree and its mechanism</a:t>
            </a:r>
          </a:p>
          <a:p>
            <a:pPr marL="380990" lvl="2" indent="-380990">
              <a:buFont typeface="Arial" panose="020B0604020202020204" pitchFamily="34" charset="0"/>
              <a:buChar char="•"/>
            </a:pPr>
            <a:r>
              <a:rPr lang="en-US" sz="2400" dirty="0">
                <a:latin typeface="Cambria" panose="02040503050406030204" pitchFamily="18" charset="0"/>
              </a:rPr>
              <a:t>AVL tree</a:t>
            </a:r>
          </a:p>
          <a:p>
            <a:pPr marL="380990" lvl="2" indent="-380990">
              <a:buFont typeface="Arial" panose="020B0604020202020204" pitchFamily="34" charset="0"/>
              <a:buChar char="•"/>
            </a:pPr>
            <a:r>
              <a:rPr lang="en-US" sz="2400" dirty="0">
                <a:latin typeface="Cambria" panose="02040503050406030204" pitchFamily="18" charset="0"/>
              </a:rPr>
              <a:t>B Tree and B+ Tree</a:t>
            </a:r>
          </a:p>
          <a:p>
            <a:pPr marL="380990" lvl="2" indent="-380990">
              <a:buFont typeface="Arial" panose="020B0604020202020204" pitchFamily="34" charset="0"/>
              <a:buChar char="•"/>
            </a:pPr>
            <a:r>
              <a:rPr lang="en-US" sz="2400" dirty="0">
                <a:latin typeface="Cambria" panose="02040503050406030204" pitchFamily="18" charset="0"/>
              </a:rPr>
              <a:t>Application of Tree</a:t>
            </a:r>
            <a:endParaRPr lang="en-IN" sz="2400" dirty="0">
              <a:latin typeface="Cambria" panose="02040503050406030204" pitchFamily="18" charset="0"/>
            </a:endParaRPr>
          </a:p>
        </p:txBody>
      </p:sp>
    </p:spTree>
    <p:extLst>
      <p:ext uri="{BB962C8B-B14F-4D97-AF65-F5344CB8AC3E}">
        <p14:creationId xmlns:p14="http://schemas.microsoft.com/office/powerpoint/2010/main" xmlns="" val="349204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96280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Example of Search a node in BST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Find the value 4 from the given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4 is not found and 4 &lt; 8. So, traverse through the left subtree of 8 </a:t>
            </a:r>
          </a:p>
        </p:txBody>
      </p:sp>
      <p:pic>
        <p:nvPicPr>
          <p:cNvPr id="5122" name="Picture 2" descr="4 is not found so, traverse through the left subtree of 8">
            <a:extLst>
              <a:ext uri="{FF2B5EF4-FFF2-40B4-BE49-F238E27FC236}">
                <a16:creationId xmlns:a16="http://schemas.microsoft.com/office/drawing/2014/main" xmlns="" id="{6D7DB057-45D8-6D82-76EF-3427A1243E9D}"/>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752715" y="2489200"/>
            <a:ext cx="8676640" cy="424158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74647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 </a:t>
            </a:r>
            <a:r>
              <a:rPr lang="en-US" sz="2267" kern="1200" dirty="0">
                <a:solidFill>
                  <a:srgbClr val="212121"/>
                </a:solidFill>
                <a:latin typeface="Cambria" panose="02040503050406030204" pitchFamily="18" charset="0"/>
                <a:ea typeface="Cambria" panose="02040503050406030204" pitchFamily="18" charset="0"/>
                <a:cs typeface="+mn-cs"/>
              </a:rPr>
              <a:t>4 is not found and 4 &gt; 3.  So, traverse through the right subtree of 3</a:t>
            </a:r>
          </a:p>
        </p:txBody>
      </p:sp>
      <p:pic>
        <p:nvPicPr>
          <p:cNvPr id="2" name="Picture 1">
            <a:extLst>
              <a:ext uri="{FF2B5EF4-FFF2-40B4-BE49-F238E27FC236}">
                <a16:creationId xmlns:a16="http://schemas.microsoft.com/office/drawing/2014/main" xmlns="" id="{5F4969C6-7747-7364-7600-9CBF3B76A482}"/>
              </a:ext>
            </a:extLst>
          </p:cNvPr>
          <p:cNvPicPr>
            <a:picLocks noChangeAspect="1"/>
          </p:cNvPicPr>
          <p:nvPr/>
        </p:nvPicPr>
        <p:blipFill>
          <a:blip r:embed="rId6"/>
          <a:stretch>
            <a:fillRect/>
          </a:stretch>
        </p:blipFill>
        <p:spPr>
          <a:xfrm>
            <a:off x="1751544" y="1672163"/>
            <a:ext cx="8656320" cy="4553461"/>
          </a:xfrm>
          <a:prstGeom prst="rect">
            <a:avLst/>
          </a:prstGeom>
        </p:spPr>
      </p:pic>
    </p:spTree>
    <p:extLst>
      <p:ext uri="{BB962C8B-B14F-4D97-AF65-F5344CB8AC3E}">
        <p14:creationId xmlns:p14="http://schemas.microsoft.com/office/powerpoint/2010/main" xmlns="" val="385368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 </a:t>
            </a:r>
            <a:r>
              <a:rPr lang="en-US" sz="2267" kern="1200" dirty="0">
                <a:solidFill>
                  <a:srgbClr val="212121"/>
                </a:solidFill>
                <a:latin typeface="Cambria" panose="02040503050406030204" pitchFamily="18" charset="0"/>
                <a:ea typeface="Cambria" panose="02040503050406030204" pitchFamily="18" charset="0"/>
                <a:cs typeface="+mn-cs"/>
              </a:rPr>
              <a:t>4 is not found and 4 &lt; 6. So, traverse through the left subtree of 6.</a:t>
            </a:r>
          </a:p>
        </p:txBody>
      </p:sp>
      <p:pic>
        <p:nvPicPr>
          <p:cNvPr id="6146" name="Picture 2" descr="4 is not found so, traverse through the left subtree of 6">
            <a:extLst>
              <a:ext uri="{FF2B5EF4-FFF2-40B4-BE49-F238E27FC236}">
                <a16:creationId xmlns:a16="http://schemas.microsoft.com/office/drawing/2014/main" xmlns="" id="{7ED6F8A8-E014-4072-FEFB-D1335C028FC9}"/>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492464" y="1555590"/>
            <a:ext cx="9174480" cy="48261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48134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 </a:t>
            </a:r>
            <a:r>
              <a:rPr lang="en-US" sz="2267" kern="1200" dirty="0">
                <a:solidFill>
                  <a:srgbClr val="212121"/>
                </a:solidFill>
                <a:latin typeface="Cambria" panose="02040503050406030204" pitchFamily="18" charset="0"/>
                <a:ea typeface="Cambria" panose="02040503050406030204" pitchFamily="18" charset="0"/>
                <a:cs typeface="+mn-cs"/>
              </a:rPr>
              <a:t>4 is found.</a:t>
            </a:r>
          </a:p>
        </p:txBody>
      </p:sp>
      <p:pic>
        <p:nvPicPr>
          <p:cNvPr id="2" name="Picture 1">
            <a:extLst>
              <a:ext uri="{FF2B5EF4-FFF2-40B4-BE49-F238E27FC236}">
                <a16:creationId xmlns:a16="http://schemas.microsoft.com/office/drawing/2014/main" xmlns="" id="{72A995EE-22D5-C23F-EF28-0BE8B356F600}"/>
              </a:ext>
            </a:extLst>
          </p:cNvPr>
          <p:cNvPicPr>
            <a:picLocks noChangeAspect="1"/>
          </p:cNvPicPr>
          <p:nvPr/>
        </p:nvPicPr>
        <p:blipFill rotWithShape="1">
          <a:blip r:embed="rId6"/>
          <a:srcRect r="33654"/>
          <a:stretch/>
        </p:blipFill>
        <p:spPr>
          <a:xfrm>
            <a:off x="1492521" y="1443007"/>
            <a:ext cx="6086839" cy="4719139"/>
          </a:xfrm>
          <a:prstGeom prst="rect">
            <a:avLst/>
          </a:prstGeom>
        </p:spPr>
      </p:pic>
      <p:sp>
        <p:nvSpPr>
          <p:cNvPr id="4" name="TextBox 3">
            <a:extLst>
              <a:ext uri="{FF2B5EF4-FFF2-40B4-BE49-F238E27FC236}">
                <a16:creationId xmlns:a16="http://schemas.microsoft.com/office/drawing/2014/main" xmlns="" id="{31F617E5-7995-509B-9ACA-87D785238857}"/>
              </a:ext>
            </a:extLst>
          </p:cNvPr>
          <p:cNvSpPr txBox="1"/>
          <p:nvPr/>
        </p:nvSpPr>
        <p:spPr>
          <a:xfrm>
            <a:off x="3128798" y="5153383"/>
            <a:ext cx="453970" cy="523220"/>
          </a:xfrm>
          <a:prstGeom prst="rect">
            <a:avLst/>
          </a:prstGeom>
          <a:noFill/>
        </p:spPr>
        <p:txBody>
          <a:bodyPr wrap="none" rtlCol="0">
            <a:spAutoFit/>
          </a:bodyPr>
          <a:lstStyle/>
          <a:p>
            <a:r>
              <a:rPr lang="en-US" sz="2800" b="1" dirty="0">
                <a:solidFill>
                  <a:srgbClr val="C00000"/>
                </a:solidFill>
              </a:rPr>
              <a:t>✓</a:t>
            </a:r>
          </a:p>
        </p:txBody>
      </p:sp>
      <p:pic>
        <p:nvPicPr>
          <p:cNvPr id="5" name="Picture 2" descr="if the value is found in any of the subtrees, it is propagated up so that in the end it is returned, otherwise null is returned">
            <a:extLst>
              <a:ext uri="{FF2B5EF4-FFF2-40B4-BE49-F238E27FC236}">
                <a16:creationId xmlns:a16="http://schemas.microsoft.com/office/drawing/2014/main" xmlns="" id="{71E2CE6F-5504-7C9E-CB97-7EFAFAA3ECC0}"/>
              </a:ext>
            </a:extLst>
          </p:cNvPr>
          <p:cNvPicPr>
            <a:picLocks noChangeAspect="1" noChangeArrowheads="1"/>
          </p:cNvPicPr>
          <p:nvPr/>
        </p:nvPicPr>
        <p:blipFill rotWithShape="1">
          <a:blip r:embed="rId7">
            <a:extLst>
              <a:ext uri="{28A0092B-C50C-407E-A947-70E740481C1C}">
                <a14:useLocalDpi xmlns:a14="http://schemas.microsoft.com/office/drawing/2010/main" xmlns="" val="0"/>
              </a:ext>
            </a:extLst>
          </a:blip>
          <a:srcRect r="71395"/>
          <a:stretch/>
        </p:blipFill>
        <p:spPr bwMode="auto">
          <a:xfrm>
            <a:off x="7408296" y="1665129"/>
            <a:ext cx="2599304" cy="47800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38134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20836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the value is found in any of the subtrees, it is propagated up so that in the end it is returned, otherwise null is returned.</a:t>
            </a:r>
          </a:p>
        </p:txBody>
      </p:sp>
      <p:pic>
        <p:nvPicPr>
          <p:cNvPr id="8194" name="Picture 2" descr="if the value is found in any of the subtrees, it is propagated up so that in the end it is returned, otherwise null is returned">
            <a:extLst>
              <a:ext uri="{FF2B5EF4-FFF2-40B4-BE49-F238E27FC236}">
                <a16:creationId xmlns:a16="http://schemas.microsoft.com/office/drawing/2014/main" xmlns="" id="{29FCC602-E928-55DA-9D00-C0F4C29DAFC0}"/>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971155" y="1966012"/>
            <a:ext cx="8239760" cy="433445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26023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2758279"/>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Insert a node in BST (Insertion)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Inserting a value in the correct position is similar to searching because we try to maintain the rule that the left subtree is lesser than root and the right subtree is larger than root.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We keep going to either right subtree or left subtree depending on the value and when we reach a point left or right subtree is null, we put the new node there.</a:t>
            </a:r>
          </a:p>
        </p:txBody>
      </p:sp>
    </p:spTree>
    <p:extLst>
      <p:ext uri="{BB962C8B-B14F-4D97-AF65-F5344CB8AC3E}">
        <p14:creationId xmlns:p14="http://schemas.microsoft.com/office/powerpoint/2010/main" xmlns="" val="2601523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458621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Algorithm of Insert a Node in BST</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(node == NULL) </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a:t>
            </a:r>
            <a:r>
              <a:rPr lang="en-US" sz="2400" kern="1200" dirty="0" err="1">
                <a:solidFill>
                  <a:srgbClr val="212121"/>
                </a:solidFill>
                <a:latin typeface="Cambria" panose="02040503050406030204" pitchFamily="18" charset="0"/>
                <a:ea typeface="Cambria" panose="02040503050406030204" pitchFamily="18" charset="0"/>
                <a:cs typeface="+mn-cs"/>
              </a:rPr>
              <a:t>createNode</a:t>
            </a:r>
            <a:r>
              <a:rPr lang="en-US" sz="2400" kern="1200" dirty="0">
                <a:solidFill>
                  <a:srgbClr val="212121"/>
                </a:solidFill>
                <a:latin typeface="Cambria" panose="02040503050406030204" pitchFamily="18" charset="0"/>
                <a:ea typeface="Cambria" panose="02040503050406030204" pitchFamily="18" charset="0"/>
                <a:cs typeface="+mn-cs"/>
              </a:rPr>
              <a:t>(data);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(data &lt; node-&gt;data)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node-&gt;left  = insert(node-&gt;left, 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else if (data &gt; node-&gt;data)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node-&gt;right = insert(node-&gt;right, data);  </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return node;</a:t>
            </a:r>
            <a:endParaRPr lang="en-US" sz="2800"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xmlns="" val="3763013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96280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Example of Insert a node in BST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Insert the value 4 from the given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4 &lt; 8 so, transverse through the left child of 8.</a:t>
            </a:r>
          </a:p>
        </p:txBody>
      </p:sp>
      <p:pic>
        <p:nvPicPr>
          <p:cNvPr id="2" name="Picture 1">
            <a:extLst>
              <a:ext uri="{FF2B5EF4-FFF2-40B4-BE49-F238E27FC236}">
                <a16:creationId xmlns:a16="http://schemas.microsoft.com/office/drawing/2014/main" xmlns="" id="{66CEF88D-839A-FB75-CCE1-0C405D17E4EF}"/>
              </a:ext>
            </a:extLst>
          </p:cNvPr>
          <p:cNvPicPr>
            <a:picLocks noChangeAspect="1"/>
          </p:cNvPicPr>
          <p:nvPr/>
        </p:nvPicPr>
        <p:blipFill>
          <a:blip r:embed="rId6"/>
          <a:stretch>
            <a:fillRect/>
          </a:stretch>
        </p:blipFill>
        <p:spPr>
          <a:xfrm>
            <a:off x="1884795" y="2498879"/>
            <a:ext cx="8412480" cy="4217583"/>
          </a:xfrm>
          <a:prstGeom prst="rect">
            <a:avLst/>
          </a:prstGeom>
        </p:spPr>
      </p:pic>
    </p:spTree>
    <p:extLst>
      <p:ext uri="{BB962C8B-B14F-4D97-AF65-F5344CB8AC3E}">
        <p14:creationId xmlns:p14="http://schemas.microsoft.com/office/powerpoint/2010/main" xmlns="" val="3405739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a:t>
            </a:r>
            <a:r>
              <a:rPr lang="en-US" sz="2267" kern="1200" dirty="0">
                <a:solidFill>
                  <a:srgbClr val="212121"/>
                </a:solidFill>
                <a:latin typeface="Cambria" panose="02040503050406030204" pitchFamily="18" charset="0"/>
                <a:ea typeface="Cambria" panose="02040503050406030204" pitchFamily="18" charset="0"/>
                <a:cs typeface="+mn-cs"/>
              </a:rPr>
              <a:t> 4 &gt; 3 so, transverse through the right child of 8.</a:t>
            </a:r>
          </a:p>
        </p:txBody>
      </p:sp>
      <p:pic>
        <p:nvPicPr>
          <p:cNvPr id="2" name="Picture 1">
            <a:extLst>
              <a:ext uri="{FF2B5EF4-FFF2-40B4-BE49-F238E27FC236}">
                <a16:creationId xmlns:a16="http://schemas.microsoft.com/office/drawing/2014/main" xmlns="" id="{3F3AA7A7-649E-5CEA-964F-BFDC14AAE5CA}"/>
              </a:ext>
            </a:extLst>
          </p:cNvPr>
          <p:cNvPicPr>
            <a:picLocks noChangeAspect="1"/>
          </p:cNvPicPr>
          <p:nvPr/>
        </p:nvPicPr>
        <p:blipFill>
          <a:blip r:embed="rId6"/>
          <a:stretch>
            <a:fillRect/>
          </a:stretch>
        </p:blipFill>
        <p:spPr>
          <a:xfrm>
            <a:off x="1839075" y="1877265"/>
            <a:ext cx="8503920" cy="4473295"/>
          </a:xfrm>
          <a:prstGeom prst="rect">
            <a:avLst/>
          </a:prstGeom>
        </p:spPr>
      </p:pic>
    </p:spTree>
    <p:extLst>
      <p:ext uri="{BB962C8B-B14F-4D97-AF65-F5344CB8AC3E}">
        <p14:creationId xmlns:p14="http://schemas.microsoft.com/office/powerpoint/2010/main" xmlns="" val="3128721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 </a:t>
            </a:r>
            <a:r>
              <a:rPr lang="en-US" sz="2267" kern="1200" dirty="0">
                <a:solidFill>
                  <a:srgbClr val="212121"/>
                </a:solidFill>
                <a:latin typeface="Cambria" panose="02040503050406030204" pitchFamily="18" charset="0"/>
                <a:ea typeface="Cambria" panose="02040503050406030204" pitchFamily="18" charset="0"/>
                <a:cs typeface="+mn-cs"/>
              </a:rPr>
              <a:t>4 &lt; 6 so, transverse through the left child of 6.</a:t>
            </a:r>
          </a:p>
        </p:txBody>
      </p:sp>
      <p:pic>
        <p:nvPicPr>
          <p:cNvPr id="2" name="Picture 1">
            <a:extLst>
              <a:ext uri="{FF2B5EF4-FFF2-40B4-BE49-F238E27FC236}">
                <a16:creationId xmlns:a16="http://schemas.microsoft.com/office/drawing/2014/main" xmlns="" id="{DE40FEC0-FF74-6C75-F344-133F7E8D4AA5}"/>
              </a:ext>
            </a:extLst>
          </p:cNvPr>
          <p:cNvPicPr>
            <a:picLocks noChangeAspect="1"/>
          </p:cNvPicPr>
          <p:nvPr/>
        </p:nvPicPr>
        <p:blipFill>
          <a:blip r:embed="rId6"/>
          <a:stretch>
            <a:fillRect/>
          </a:stretch>
        </p:blipFill>
        <p:spPr>
          <a:xfrm>
            <a:off x="1766784" y="1793435"/>
            <a:ext cx="8625840" cy="4537428"/>
          </a:xfrm>
          <a:prstGeom prst="rect">
            <a:avLst/>
          </a:prstGeom>
        </p:spPr>
      </p:pic>
    </p:spTree>
    <p:extLst>
      <p:ext uri="{BB962C8B-B14F-4D97-AF65-F5344CB8AC3E}">
        <p14:creationId xmlns:p14="http://schemas.microsoft.com/office/powerpoint/2010/main" xmlns="" val="3064679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Tree Definition &amp; their concepts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 </a:t>
            </a:r>
            <a:r>
              <a:rPr lang="en-US" sz="2267" kern="1200" dirty="0">
                <a:solidFill>
                  <a:srgbClr val="212121"/>
                </a:solidFill>
                <a:latin typeface="Cambria" panose="02040503050406030204" pitchFamily="18" charset="0"/>
                <a:ea typeface="Cambria" panose="02040503050406030204" pitchFamily="18" charset="0"/>
                <a:cs typeface="+mn-cs"/>
              </a:rPr>
              <a:t>Insert 4 as a left child of 6.</a:t>
            </a:r>
          </a:p>
        </p:txBody>
      </p:sp>
      <p:pic>
        <p:nvPicPr>
          <p:cNvPr id="2" name="Picture 1">
            <a:extLst>
              <a:ext uri="{FF2B5EF4-FFF2-40B4-BE49-F238E27FC236}">
                <a16:creationId xmlns:a16="http://schemas.microsoft.com/office/drawing/2014/main" xmlns="" id="{55740EF2-3DA2-C82E-DF82-67E4AF59815D}"/>
              </a:ext>
            </a:extLst>
          </p:cNvPr>
          <p:cNvPicPr>
            <a:picLocks noChangeAspect="1"/>
          </p:cNvPicPr>
          <p:nvPr/>
        </p:nvPicPr>
        <p:blipFill>
          <a:blip r:embed="rId6"/>
          <a:stretch>
            <a:fillRect/>
          </a:stretch>
        </p:blipFill>
        <p:spPr>
          <a:xfrm>
            <a:off x="1986395" y="1948166"/>
            <a:ext cx="8209280" cy="4318306"/>
          </a:xfrm>
          <a:prstGeom prst="rect">
            <a:avLst/>
          </a:prstGeom>
        </p:spPr>
      </p:pic>
    </p:spTree>
    <p:extLst>
      <p:ext uri="{BB962C8B-B14F-4D97-AF65-F5344CB8AC3E}">
        <p14:creationId xmlns:p14="http://schemas.microsoft.com/office/powerpoint/2010/main" xmlns="" val="186986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309170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Delete a node in BST (Insertion)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There are three cases for deleting a node from a binary search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1: </a:t>
            </a:r>
            <a:r>
              <a:rPr lang="en-US" sz="2267" kern="1200" dirty="0">
                <a:solidFill>
                  <a:srgbClr val="212121"/>
                </a:solidFill>
                <a:latin typeface="Cambria" panose="02040503050406030204" pitchFamily="18" charset="0"/>
                <a:ea typeface="Cambria" panose="02040503050406030204" pitchFamily="18" charset="0"/>
                <a:cs typeface="+mn-cs"/>
              </a:rPr>
              <a:t>Delete a leaf node.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2: </a:t>
            </a:r>
            <a:r>
              <a:rPr lang="en-US" sz="2267" kern="1200" dirty="0">
                <a:solidFill>
                  <a:srgbClr val="212121"/>
                </a:solidFill>
                <a:latin typeface="Cambria" panose="02040503050406030204" pitchFamily="18" charset="0"/>
                <a:ea typeface="Cambria" panose="02040503050406030204" pitchFamily="18" charset="0"/>
                <a:cs typeface="+mn-cs"/>
              </a:rPr>
              <a:t>Delete a node has a single child node.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3: </a:t>
            </a:r>
            <a:r>
              <a:rPr lang="en-US" sz="2267" kern="1200" dirty="0">
                <a:solidFill>
                  <a:srgbClr val="212121"/>
                </a:solidFill>
                <a:latin typeface="Cambria" panose="02040503050406030204" pitchFamily="18" charset="0"/>
                <a:ea typeface="Cambria" panose="02040503050406030204" pitchFamily="18" charset="0"/>
                <a:cs typeface="+mn-cs"/>
              </a:rPr>
              <a:t>Delete a node has two child node.</a:t>
            </a:r>
          </a:p>
        </p:txBody>
      </p:sp>
    </p:spTree>
    <p:extLst>
      <p:ext uri="{BB962C8B-B14F-4D97-AF65-F5344CB8AC3E}">
        <p14:creationId xmlns:p14="http://schemas.microsoft.com/office/powerpoint/2010/main" xmlns="" val="1988550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52696"/>
            <a:ext cx="11899474" cy="120836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1: </a:t>
            </a:r>
            <a:r>
              <a:rPr lang="en-US" sz="2267" kern="1200" dirty="0">
                <a:solidFill>
                  <a:srgbClr val="212121"/>
                </a:solidFill>
                <a:latin typeface="Cambria" panose="02040503050406030204" pitchFamily="18" charset="0"/>
                <a:ea typeface="Cambria" panose="02040503050406030204" pitchFamily="18" charset="0"/>
                <a:cs typeface="+mn-cs"/>
              </a:rPr>
              <a:t>In the first case, the node to be deleted is the leaf node. In such a case, simply delete the node from the tree.</a:t>
            </a:r>
          </a:p>
        </p:txBody>
      </p:sp>
      <p:pic>
        <p:nvPicPr>
          <p:cNvPr id="10242" name="Picture 2" descr="4 is to be deleted">
            <a:extLst>
              <a:ext uri="{FF2B5EF4-FFF2-40B4-BE49-F238E27FC236}">
                <a16:creationId xmlns:a16="http://schemas.microsoft.com/office/drawing/2014/main" xmlns="" id="{87EEACCD-5469-2346-0E32-02EB880B512B}"/>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1897" t="5100" r="23072" b="5100"/>
          <a:stretch/>
        </p:blipFill>
        <p:spPr bwMode="auto">
          <a:xfrm>
            <a:off x="246581" y="2003714"/>
            <a:ext cx="5278698" cy="4267398"/>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descr="Delete the node">
            <a:extLst>
              <a:ext uri="{FF2B5EF4-FFF2-40B4-BE49-F238E27FC236}">
                <a16:creationId xmlns:a16="http://schemas.microsoft.com/office/drawing/2014/main" xmlns="" id="{C3E83035-B01D-691F-5CA3-9E4492371A73}"/>
              </a:ext>
            </a:extLst>
          </p:cNvPr>
          <p:cNvPicPr>
            <a:picLocks noChangeAspect="1" noChangeArrowheads="1"/>
          </p:cNvPicPr>
          <p:nvPr/>
        </p:nvPicPr>
        <p:blipFill rotWithShape="1">
          <a:blip r:embed="rId7">
            <a:extLst>
              <a:ext uri="{28A0092B-C50C-407E-A947-70E740481C1C}">
                <a14:useLocalDpi xmlns:a14="http://schemas.microsoft.com/office/drawing/2010/main" xmlns="" val="0"/>
              </a:ext>
            </a:extLst>
          </a:blip>
          <a:srcRect l="22668" t="7854" r="22792" b="8135"/>
          <a:stretch/>
        </p:blipFill>
        <p:spPr bwMode="auto">
          <a:xfrm>
            <a:off x="6666723" y="2003714"/>
            <a:ext cx="5278698" cy="40821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Arrow: Right 1">
            <a:extLst>
              <a:ext uri="{FF2B5EF4-FFF2-40B4-BE49-F238E27FC236}">
                <a16:creationId xmlns:a16="http://schemas.microsoft.com/office/drawing/2014/main" xmlns="" id="{17F65FFC-F8D3-DC1A-8300-11F297484EF1}"/>
              </a:ext>
            </a:extLst>
          </p:cNvPr>
          <p:cNvSpPr/>
          <p:nvPr/>
        </p:nvSpPr>
        <p:spPr>
          <a:xfrm>
            <a:off x="5770475" y="3688080"/>
            <a:ext cx="772565" cy="508000"/>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5643A85A-DF8B-E3AD-C3E6-8D81360D97AA}"/>
              </a:ext>
            </a:extLst>
          </p:cNvPr>
          <p:cNvSpPr txBox="1"/>
          <p:nvPr/>
        </p:nvSpPr>
        <p:spPr>
          <a:xfrm>
            <a:off x="1010425" y="6158340"/>
            <a:ext cx="1919115" cy="379656"/>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4 is to be deleted</a:t>
            </a:r>
          </a:p>
        </p:txBody>
      </p:sp>
      <p:sp>
        <p:nvSpPr>
          <p:cNvPr id="4" name="TextBox 3">
            <a:extLst>
              <a:ext uri="{FF2B5EF4-FFF2-40B4-BE49-F238E27FC236}">
                <a16:creationId xmlns:a16="http://schemas.microsoft.com/office/drawing/2014/main" xmlns="" id="{981CFFEC-91BF-CF0C-8F8A-160D358695DC}"/>
              </a:ext>
            </a:extLst>
          </p:cNvPr>
          <p:cNvSpPr txBox="1"/>
          <p:nvPr/>
        </p:nvSpPr>
        <p:spPr>
          <a:xfrm>
            <a:off x="9817918" y="6158340"/>
            <a:ext cx="1170473" cy="379656"/>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Final tree</a:t>
            </a:r>
          </a:p>
        </p:txBody>
      </p:sp>
    </p:spTree>
    <p:extLst>
      <p:ext uri="{BB962C8B-B14F-4D97-AF65-F5344CB8AC3E}">
        <p14:creationId xmlns:p14="http://schemas.microsoft.com/office/powerpoint/2010/main" xmlns="" val="1744330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52696"/>
            <a:ext cx="11899474" cy="222005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100" b="1" kern="1200" dirty="0">
                <a:solidFill>
                  <a:srgbClr val="212121"/>
                </a:solidFill>
                <a:latin typeface="Cambria" panose="02040503050406030204" pitchFamily="18" charset="0"/>
                <a:ea typeface="Cambria" panose="02040503050406030204" pitchFamily="18" charset="0"/>
                <a:cs typeface="+mn-cs"/>
              </a:rPr>
              <a:t>Case 2: </a:t>
            </a:r>
            <a:r>
              <a:rPr lang="en-US" sz="2100" kern="1200" dirty="0">
                <a:solidFill>
                  <a:srgbClr val="212121"/>
                </a:solidFill>
                <a:latin typeface="Cambria" panose="02040503050406030204" pitchFamily="18" charset="0"/>
                <a:ea typeface="Cambria" panose="02040503050406030204" pitchFamily="18" charset="0"/>
                <a:cs typeface="+mn-cs"/>
              </a:rPr>
              <a:t>In the second case, the node to be deleted lies has a single child node. In such a case follow the steps below:</a:t>
            </a:r>
          </a:p>
          <a:p>
            <a:pPr marL="457200" indent="-457200" algn="just">
              <a:lnSpc>
                <a:spcPct val="114000"/>
              </a:lnSpc>
              <a:spcBef>
                <a:spcPts val="1333"/>
              </a:spcBef>
              <a:buClr>
                <a:srgbClr val="B84742"/>
              </a:buClr>
              <a:buFont typeface="+mj-lt"/>
              <a:buAutoNum type="arabicPeriod"/>
            </a:pPr>
            <a:r>
              <a:rPr lang="en-US" sz="2100" kern="1200" dirty="0">
                <a:solidFill>
                  <a:srgbClr val="212121"/>
                </a:solidFill>
                <a:latin typeface="Cambria" panose="02040503050406030204" pitchFamily="18" charset="0"/>
                <a:ea typeface="Cambria" panose="02040503050406030204" pitchFamily="18" charset="0"/>
                <a:cs typeface="+mn-cs"/>
              </a:rPr>
              <a:t>Replace that node with its child node.</a:t>
            </a:r>
          </a:p>
          <a:p>
            <a:pPr marL="457200" indent="-457200" algn="just">
              <a:lnSpc>
                <a:spcPct val="114000"/>
              </a:lnSpc>
              <a:spcBef>
                <a:spcPts val="1333"/>
              </a:spcBef>
              <a:buClr>
                <a:srgbClr val="B84742"/>
              </a:buClr>
              <a:buFont typeface="+mj-lt"/>
              <a:buAutoNum type="arabicPeriod"/>
            </a:pPr>
            <a:r>
              <a:rPr lang="en-US" sz="2100" kern="1200" dirty="0">
                <a:solidFill>
                  <a:srgbClr val="212121"/>
                </a:solidFill>
                <a:latin typeface="Cambria" panose="02040503050406030204" pitchFamily="18" charset="0"/>
                <a:ea typeface="Cambria" panose="02040503050406030204" pitchFamily="18" charset="0"/>
                <a:cs typeface="+mn-cs"/>
              </a:rPr>
              <a:t>Remove the child node from its original position.</a:t>
            </a:r>
          </a:p>
        </p:txBody>
      </p:sp>
      <p:pic>
        <p:nvPicPr>
          <p:cNvPr id="11266" name="Picture 2" descr="6 is to be deleted">
            <a:extLst>
              <a:ext uri="{FF2B5EF4-FFF2-40B4-BE49-F238E27FC236}">
                <a16:creationId xmlns:a16="http://schemas.microsoft.com/office/drawing/2014/main" xmlns="" id="{8DCD259E-EA48-92FA-6571-73D4B842E4EE}"/>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3333" t="8861" r="23167" b="9475"/>
          <a:stretch/>
        </p:blipFill>
        <p:spPr bwMode="auto">
          <a:xfrm>
            <a:off x="129967" y="3141568"/>
            <a:ext cx="3263473" cy="2673036"/>
          </a:xfrm>
          <a:prstGeom prst="rect">
            <a:avLst/>
          </a:prstGeom>
          <a:noFill/>
          <a:extLst>
            <a:ext uri="{909E8E84-426E-40DD-AFC4-6F175D3DCCD1}">
              <a14:hiddenFill xmlns:a14="http://schemas.microsoft.com/office/drawing/2010/main" xmlns="">
                <a:solidFill>
                  <a:srgbClr val="FFFFFF"/>
                </a:solidFill>
              </a14:hiddenFill>
            </a:ext>
          </a:extLst>
        </p:spPr>
      </p:pic>
      <p:pic>
        <p:nvPicPr>
          <p:cNvPr id="11268" name="Picture 4" descr="copy the value of its child to the node">
            <a:extLst>
              <a:ext uri="{FF2B5EF4-FFF2-40B4-BE49-F238E27FC236}">
                <a16:creationId xmlns:a16="http://schemas.microsoft.com/office/drawing/2014/main" xmlns="" id="{27D3DEC3-27A5-288A-7A7A-39EFA5C5588D}"/>
              </a:ext>
            </a:extLst>
          </p:cNvPr>
          <p:cNvPicPr>
            <a:picLocks noChangeAspect="1" noChangeArrowheads="1"/>
          </p:cNvPicPr>
          <p:nvPr/>
        </p:nvPicPr>
        <p:blipFill rotWithShape="1">
          <a:blip r:embed="rId7">
            <a:extLst>
              <a:ext uri="{28A0092B-C50C-407E-A947-70E740481C1C}">
                <a14:useLocalDpi xmlns:a14="http://schemas.microsoft.com/office/drawing/2010/main" xmlns="" val="0"/>
              </a:ext>
            </a:extLst>
          </a:blip>
          <a:srcRect l="23500" t="8860" r="23416" b="9312"/>
          <a:stretch/>
        </p:blipFill>
        <p:spPr bwMode="auto">
          <a:xfrm>
            <a:off x="4480561" y="3141568"/>
            <a:ext cx="3263474" cy="2673036"/>
          </a:xfrm>
          <a:prstGeom prst="rect">
            <a:avLst/>
          </a:prstGeom>
          <a:noFill/>
          <a:extLst>
            <a:ext uri="{909E8E84-426E-40DD-AFC4-6F175D3DCCD1}">
              <a14:hiddenFill xmlns:a14="http://schemas.microsoft.com/office/drawing/2010/main" xmlns="">
                <a:solidFill>
                  <a:srgbClr val="FFFFFF"/>
                </a:solidFill>
              </a14:hiddenFill>
            </a:ext>
          </a:extLst>
        </p:spPr>
      </p:pic>
      <p:pic>
        <p:nvPicPr>
          <p:cNvPr id="11270" name="Picture 6" descr="Final tree">
            <a:extLst>
              <a:ext uri="{FF2B5EF4-FFF2-40B4-BE49-F238E27FC236}">
                <a16:creationId xmlns:a16="http://schemas.microsoft.com/office/drawing/2014/main" xmlns="" id="{9E83760A-E1C2-C228-0258-8188277F75DF}"/>
              </a:ext>
            </a:extLst>
          </p:cNvPr>
          <p:cNvPicPr>
            <a:picLocks noChangeAspect="1" noChangeArrowheads="1"/>
          </p:cNvPicPr>
          <p:nvPr/>
        </p:nvPicPr>
        <p:blipFill rotWithShape="1">
          <a:blip r:embed="rId8">
            <a:extLst>
              <a:ext uri="{28A0092B-C50C-407E-A947-70E740481C1C}">
                <a14:useLocalDpi xmlns:a14="http://schemas.microsoft.com/office/drawing/2010/main" xmlns="" val="0"/>
              </a:ext>
            </a:extLst>
          </a:blip>
          <a:srcRect l="23250" t="13021" r="23416" b="11146"/>
          <a:stretch/>
        </p:blipFill>
        <p:spPr bwMode="auto">
          <a:xfrm>
            <a:off x="8745645" y="3141568"/>
            <a:ext cx="3263475" cy="213147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 name="Straight Connector 1">
            <a:extLst>
              <a:ext uri="{FF2B5EF4-FFF2-40B4-BE49-F238E27FC236}">
                <a16:creationId xmlns:a16="http://schemas.microsoft.com/office/drawing/2014/main" xmlns="" id="{F1DAA103-BC2C-3BF2-CA04-2DFF4EC608F3}"/>
              </a:ext>
            </a:extLst>
          </p:cNvPr>
          <p:cNvCxnSpPr/>
          <p:nvPr/>
        </p:nvCxnSpPr>
        <p:spPr>
          <a:xfrm>
            <a:off x="3938582" y="2969187"/>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xmlns="" id="{3DE96F7A-1CF0-81FD-B078-BBA332F69419}"/>
              </a:ext>
            </a:extLst>
          </p:cNvPr>
          <p:cNvCxnSpPr/>
          <p:nvPr/>
        </p:nvCxnSpPr>
        <p:spPr>
          <a:xfrm>
            <a:off x="8134662" y="2948493"/>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xmlns="" id="{660073B1-784B-5232-8E4F-17C0F94ADAB3}"/>
              </a:ext>
            </a:extLst>
          </p:cNvPr>
          <p:cNvSpPr txBox="1"/>
          <p:nvPr/>
        </p:nvSpPr>
        <p:spPr>
          <a:xfrm>
            <a:off x="1010425" y="6158340"/>
            <a:ext cx="1919115" cy="379656"/>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6 is to be deleted</a:t>
            </a:r>
          </a:p>
        </p:txBody>
      </p:sp>
      <p:sp>
        <p:nvSpPr>
          <p:cNvPr id="5" name="TextBox 4">
            <a:extLst>
              <a:ext uri="{FF2B5EF4-FFF2-40B4-BE49-F238E27FC236}">
                <a16:creationId xmlns:a16="http://schemas.microsoft.com/office/drawing/2014/main" xmlns="" id="{DE6F2D6E-1456-BC5C-81AD-8EB038F9FF6F}"/>
              </a:ext>
            </a:extLst>
          </p:cNvPr>
          <p:cNvSpPr txBox="1"/>
          <p:nvPr/>
        </p:nvSpPr>
        <p:spPr>
          <a:xfrm>
            <a:off x="4226561" y="6032583"/>
            <a:ext cx="3728717" cy="666977"/>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copy the value of its child to the node and delete the child</a:t>
            </a:r>
            <a:endParaRPr lang="en-IN"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xmlns="" id="{E0A57189-634D-488D-F387-BA7826E2AE7E}"/>
              </a:ext>
            </a:extLst>
          </p:cNvPr>
          <p:cNvSpPr txBox="1"/>
          <p:nvPr/>
        </p:nvSpPr>
        <p:spPr>
          <a:xfrm>
            <a:off x="9900739" y="6158340"/>
            <a:ext cx="1170473" cy="379656"/>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Final tree</a:t>
            </a:r>
          </a:p>
        </p:txBody>
      </p:sp>
    </p:spTree>
    <p:extLst>
      <p:ext uri="{BB962C8B-B14F-4D97-AF65-F5344CB8AC3E}">
        <p14:creationId xmlns:p14="http://schemas.microsoft.com/office/powerpoint/2010/main" xmlns="" val="2684581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52696"/>
            <a:ext cx="11899474" cy="231649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Case 3: </a:t>
            </a:r>
            <a:r>
              <a:rPr lang="en-US" sz="2000" kern="1200" dirty="0">
                <a:solidFill>
                  <a:srgbClr val="212121"/>
                </a:solidFill>
                <a:latin typeface="Cambria" panose="02040503050406030204" pitchFamily="18" charset="0"/>
                <a:ea typeface="Cambria" panose="02040503050406030204" pitchFamily="18" charset="0"/>
                <a:cs typeface="+mn-cs"/>
              </a:rPr>
              <a:t>In the third case, the node to be deleted has two children. In such a case follow the steps below:</a:t>
            </a:r>
          </a:p>
          <a:p>
            <a:pPr marL="457200" indent="-457200" algn="just">
              <a:lnSpc>
                <a:spcPct val="114000"/>
              </a:lnSpc>
              <a:spcBef>
                <a:spcPts val="1333"/>
              </a:spcBef>
              <a:buClr>
                <a:srgbClr val="B84742"/>
              </a:buClr>
              <a:buFont typeface="+mj-lt"/>
              <a:buAutoNum type="arabicPeriod"/>
            </a:pPr>
            <a:r>
              <a:rPr lang="en-US" sz="2000" kern="1200" dirty="0">
                <a:solidFill>
                  <a:srgbClr val="212121"/>
                </a:solidFill>
                <a:latin typeface="Cambria" panose="02040503050406030204" pitchFamily="18" charset="0"/>
                <a:ea typeface="Cambria" panose="02040503050406030204" pitchFamily="18" charset="0"/>
                <a:cs typeface="+mn-cs"/>
              </a:rPr>
              <a:t>Get the </a:t>
            </a:r>
            <a:r>
              <a:rPr lang="en-US" sz="2000" kern="1200" dirty="0" err="1">
                <a:solidFill>
                  <a:srgbClr val="212121"/>
                </a:solidFill>
                <a:latin typeface="Cambria" panose="02040503050406030204" pitchFamily="18" charset="0"/>
                <a:ea typeface="Cambria" panose="02040503050406030204" pitchFamily="18" charset="0"/>
                <a:cs typeface="+mn-cs"/>
              </a:rPr>
              <a:t>inorder</a:t>
            </a:r>
            <a:r>
              <a:rPr lang="en-US" sz="2000" kern="1200" dirty="0">
                <a:solidFill>
                  <a:srgbClr val="212121"/>
                </a:solidFill>
                <a:latin typeface="Cambria" panose="02040503050406030204" pitchFamily="18" charset="0"/>
                <a:ea typeface="Cambria" panose="02040503050406030204" pitchFamily="18" charset="0"/>
                <a:cs typeface="+mn-cs"/>
              </a:rPr>
              <a:t> successor of that node.</a:t>
            </a:r>
          </a:p>
          <a:p>
            <a:pPr marL="457200" indent="-457200" algn="just">
              <a:lnSpc>
                <a:spcPct val="114000"/>
              </a:lnSpc>
              <a:spcBef>
                <a:spcPts val="1333"/>
              </a:spcBef>
              <a:buClr>
                <a:srgbClr val="B84742"/>
              </a:buClr>
              <a:buFont typeface="+mj-lt"/>
              <a:buAutoNum type="arabicPeriod"/>
            </a:pPr>
            <a:r>
              <a:rPr lang="en-US" sz="2000" kern="1200" dirty="0">
                <a:solidFill>
                  <a:srgbClr val="212121"/>
                </a:solidFill>
                <a:latin typeface="Cambria" panose="02040503050406030204" pitchFamily="18" charset="0"/>
                <a:ea typeface="Cambria" panose="02040503050406030204" pitchFamily="18" charset="0"/>
                <a:cs typeface="+mn-cs"/>
              </a:rPr>
              <a:t>Replace the node with the </a:t>
            </a:r>
            <a:r>
              <a:rPr lang="en-US" sz="2000" kern="1200" dirty="0" err="1">
                <a:solidFill>
                  <a:srgbClr val="212121"/>
                </a:solidFill>
                <a:latin typeface="Cambria" panose="02040503050406030204" pitchFamily="18" charset="0"/>
                <a:ea typeface="Cambria" panose="02040503050406030204" pitchFamily="18" charset="0"/>
                <a:cs typeface="+mn-cs"/>
              </a:rPr>
              <a:t>inorder</a:t>
            </a:r>
            <a:r>
              <a:rPr lang="en-US" sz="2000" kern="1200" dirty="0">
                <a:solidFill>
                  <a:srgbClr val="212121"/>
                </a:solidFill>
                <a:latin typeface="Cambria" panose="02040503050406030204" pitchFamily="18" charset="0"/>
                <a:ea typeface="Cambria" panose="02040503050406030204" pitchFamily="18" charset="0"/>
                <a:cs typeface="+mn-cs"/>
              </a:rPr>
              <a:t> successor.</a:t>
            </a:r>
          </a:p>
          <a:p>
            <a:pPr marL="457200" indent="-457200" algn="just">
              <a:lnSpc>
                <a:spcPct val="114000"/>
              </a:lnSpc>
              <a:spcBef>
                <a:spcPts val="1333"/>
              </a:spcBef>
              <a:buClr>
                <a:srgbClr val="B84742"/>
              </a:buClr>
              <a:buFont typeface="+mj-lt"/>
              <a:buAutoNum type="arabicPeriod"/>
            </a:pPr>
            <a:r>
              <a:rPr lang="en-US" sz="2000" kern="1200" dirty="0">
                <a:solidFill>
                  <a:srgbClr val="212121"/>
                </a:solidFill>
                <a:latin typeface="Cambria" panose="02040503050406030204" pitchFamily="18" charset="0"/>
                <a:ea typeface="Cambria" panose="02040503050406030204" pitchFamily="18" charset="0"/>
                <a:cs typeface="+mn-cs"/>
              </a:rPr>
              <a:t>Remove the </a:t>
            </a:r>
            <a:r>
              <a:rPr lang="en-US" sz="2000" kern="1200" dirty="0" err="1">
                <a:solidFill>
                  <a:srgbClr val="212121"/>
                </a:solidFill>
                <a:latin typeface="Cambria" panose="02040503050406030204" pitchFamily="18" charset="0"/>
                <a:ea typeface="Cambria" panose="02040503050406030204" pitchFamily="18" charset="0"/>
                <a:cs typeface="+mn-cs"/>
              </a:rPr>
              <a:t>inorder</a:t>
            </a:r>
            <a:r>
              <a:rPr lang="en-US" sz="2000" kern="1200" dirty="0">
                <a:solidFill>
                  <a:srgbClr val="212121"/>
                </a:solidFill>
                <a:latin typeface="Cambria" panose="02040503050406030204" pitchFamily="18" charset="0"/>
                <a:ea typeface="Cambria" panose="02040503050406030204" pitchFamily="18" charset="0"/>
                <a:cs typeface="+mn-cs"/>
              </a:rPr>
              <a:t> successor from its original position.</a:t>
            </a:r>
          </a:p>
        </p:txBody>
      </p:sp>
      <p:pic>
        <p:nvPicPr>
          <p:cNvPr id="1026" name="Picture 2" descr="3 is to be deleted">
            <a:extLst>
              <a:ext uri="{FF2B5EF4-FFF2-40B4-BE49-F238E27FC236}">
                <a16:creationId xmlns:a16="http://schemas.microsoft.com/office/drawing/2014/main" xmlns="" id="{15500212-4BC7-6C68-6470-8CAF9885F8DC}"/>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3500" t="9494" r="23499" b="9798"/>
          <a:stretch/>
        </p:blipFill>
        <p:spPr bwMode="auto">
          <a:xfrm>
            <a:off x="129967" y="3094943"/>
            <a:ext cx="3680033" cy="293764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 name="Group 3">
            <a:extLst>
              <a:ext uri="{FF2B5EF4-FFF2-40B4-BE49-F238E27FC236}">
                <a16:creationId xmlns:a16="http://schemas.microsoft.com/office/drawing/2014/main" xmlns="" id="{E127719D-1F3C-BE37-BBB0-7EFF2112E1E3}"/>
              </a:ext>
            </a:extLst>
          </p:cNvPr>
          <p:cNvGrpSpPr/>
          <p:nvPr/>
        </p:nvGrpSpPr>
        <p:grpSpPr>
          <a:xfrm>
            <a:off x="4255983" y="3094942"/>
            <a:ext cx="3680033" cy="2937641"/>
            <a:chOff x="4397167" y="3094942"/>
            <a:chExt cx="3680033" cy="2937641"/>
          </a:xfrm>
        </p:grpSpPr>
        <p:pic>
          <p:nvPicPr>
            <p:cNvPr id="2" name="Picture 2" descr="3 is to be deleted">
              <a:extLst>
                <a:ext uri="{FF2B5EF4-FFF2-40B4-BE49-F238E27FC236}">
                  <a16:creationId xmlns:a16="http://schemas.microsoft.com/office/drawing/2014/main" xmlns="" id="{95AEF6BE-A43A-319B-9038-EF5EFFB725D6}"/>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3500" t="9494" r="23499" b="9798"/>
            <a:stretch/>
          </p:blipFill>
          <p:spPr bwMode="auto">
            <a:xfrm>
              <a:off x="4397167" y="3094942"/>
              <a:ext cx="3680033" cy="293764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3 is to be deleted">
              <a:extLst>
                <a:ext uri="{FF2B5EF4-FFF2-40B4-BE49-F238E27FC236}">
                  <a16:creationId xmlns:a16="http://schemas.microsoft.com/office/drawing/2014/main" xmlns="" id="{382248E9-22A6-2DE7-BFB9-B6DE2739D5D7}"/>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35530" t="76873" r="58434" b="10486"/>
            <a:stretch/>
          </p:blipFill>
          <p:spPr bwMode="auto">
            <a:xfrm>
              <a:off x="5233095" y="3921386"/>
              <a:ext cx="419098" cy="460114"/>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032" name="Picture 8" descr="delete the inorder successor">
            <a:extLst>
              <a:ext uri="{FF2B5EF4-FFF2-40B4-BE49-F238E27FC236}">
                <a16:creationId xmlns:a16="http://schemas.microsoft.com/office/drawing/2014/main" xmlns="" id="{7A44E322-AB67-D512-CC4E-0C631741323F}"/>
              </a:ext>
            </a:extLst>
          </p:cNvPr>
          <p:cNvPicPr>
            <a:picLocks noChangeAspect="1" noChangeArrowheads="1"/>
          </p:cNvPicPr>
          <p:nvPr/>
        </p:nvPicPr>
        <p:blipFill rotWithShape="1">
          <a:blip r:embed="rId7">
            <a:extLst>
              <a:ext uri="{28A0092B-C50C-407E-A947-70E740481C1C}">
                <a14:useLocalDpi xmlns:a14="http://schemas.microsoft.com/office/drawing/2010/main" xmlns="" val="0"/>
              </a:ext>
            </a:extLst>
          </a:blip>
          <a:srcRect l="23750" t="9989" r="23834" b="10283"/>
          <a:stretch/>
        </p:blipFill>
        <p:spPr bwMode="auto">
          <a:xfrm>
            <a:off x="8382000" y="3094942"/>
            <a:ext cx="3680033" cy="293764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Connector 5">
            <a:extLst>
              <a:ext uri="{FF2B5EF4-FFF2-40B4-BE49-F238E27FC236}">
                <a16:creationId xmlns:a16="http://schemas.microsoft.com/office/drawing/2014/main" xmlns="" id="{0F77AB07-E3DC-01E2-DE26-2C814BD1B526}"/>
              </a:ext>
            </a:extLst>
          </p:cNvPr>
          <p:cNvCxnSpPr/>
          <p:nvPr/>
        </p:nvCxnSpPr>
        <p:spPr>
          <a:xfrm>
            <a:off x="3938582" y="2969187"/>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xmlns="" id="{920272CF-FDEC-6515-7374-459074CE0C23}"/>
              </a:ext>
            </a:extLst>
          </p:cNvPr>
          <p:cNvCxnSpPr/>
          <p:nvPr/>
        </p:nvCxnSpPr>
        <p:spPr>
          <a:xfrm>
            <a:off x="8134662" y="2948493"/>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xmlns="" id="{0E8C0B16-E18B-C918-95E4-B6932BAB0069}"/>
              </a:ext>
            </a:extLst>
          </p:cNvPr>
          <p:cNvSpPr txBox="1"/>
          <p:nvPr/>
        </p:nvSpPr>
        <p:spPr>
          <a:xfrm>
            <a:off x="1010425" y="6158340"/>
            <a:ext cx="1919115" cy="379656"/>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3 is to be deleted</a:t>
            </a:r>
          </a:p>
        </p:txBody>
      </p:sp>
      <p:sp>
        <p:nvSpPr>
          <p:cNvPr id="9" name="TextBox 8">
            <a:extLst>
              <a:ext uri="{FF2B5EF4-FFF2-40B4-BE49-F238E27FC236}">
                <a16:creationId xmlns:a16="http://schemas.microsoft.com/office/drawing/2014/main" xmlns="" id="{9F5464DC-39A7-29DF-BC5A-3E4B2E6AA6AA}"/>
              </a:ext>
            </a:extLst>
          </p:cNvPr>
          <p:cNvSpPr txBox="1"/>
          <p:nvPr/>
        </p:nvSpPr>
        <p:spPr>
          <a:xfrm>
            <a:off x="4498686" y="6032583"/>
            <a:ext cx="3194627" cy="666977"/>
          </a:xfrm>
          <a:prstGeom prst="rect">
            <a:avLst/>
          </a:prstGeom>
          <a:noFill/>
        </p:spPr>
        <p:txBody>
          <a:bodyPr wrap="square" rtlCol="0">
            <a:spAutoFit/>
          </a:bodyPr>
          <a:lstStyle/>
          <a:p>
            <a:r>
              <a:rPr lang="en-US" b="0" i="0" dirty="0">
                <a:effectLst/>
                <a:latin typeface="Cambria" panose="02040503050406030204" pitchFamily="18" charset="0"/>
                <a:ea typeface="Cambria" panose="02040503050406030204" pitchFamily="18" charset="0"/>
              </a:rPr>
              <a:t>Copy the value of the </a:t>
            </a:r>
            <a:r>
              <a:rPr lang="en-US" b="0" i="0" dirty="0" err="1">
                <a:effectLst/>
                <a:latin typeface="Cambria" panose="02040503050406030204" pitchFamily="18" charset="0"/>
                <a:ea typeface="Cambria" panose="02040503050406030204" pitchFamily="18" charset="0"/>
              </a:rPr>
              <a:t>inorder</a:t>
            </a:r>
            <a:r>
              <a:rPr lang="en-US" b="0" i="0" dirty="0">
                <a:effectLst/>
                <a:latin typeface="Cambria" panose="02040503050406030204" pitchFamily="18" charset="0"/>
                <a:ea typeface="Cambria" panose="02040503050406030204" pitchFamily="18" charset="0"/>
              </a:rPr>
              <a:t> successor (4) to the node</a:t>
            </a:r>
            <a:endParaRPr lang="en-IN"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xmlns="" id="{57026D2F-CE19-2640-CA9B-7C2C136C58CD}"/>
              </a:ext>
            </a:extLst>
          </p:cNvPr>
          <p:cNvSpPr txBox="1"/>
          <p:nvPr/>
        </p:nvSpPr>
        <p:spPr>
          <a:xfrm>
            <a:off x="8877767" y="6166784"/>
            <a:ext cx="3151674" cy="379656"/>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Delete the </a:t>
            </a:r>
            <a:r>
              <a:rPr lang="en-IN" dirty="0" err="1">
                <a:latin typeface="Cambria" panose="02040503050406030204" pitchFamily="18" charset="0"/>
                <a:ea typeface="Cambria" panose="02040503050406030204" pitchFamily="18" charset="0"/>
              </a:rPr>
              <a:t>inorder</a:t>
            </a:r>
            <a:r>
              <a:rPr lang="en-IN" dirty="0">
                <a:latin typeface="Cambria" panose="02040503050406030204" pitchFamily="18" charset="0"/>
                <a:ea typeface="Cambria" panose="02040503050406030204" pitchFamily="18" charset="0"/>
              </a:rPr>
              <a:t> successor</a:t>
            </a:r>
          </a:p>
        </p:txBody>
      </p:sp>
    </p:spTree>
    <p:extLst>
      <p:ext uri="{BB962C8B-B14F-4D97-AF65-F5344CB8AC3E}">
        <p14:creationId xmlns:p14="http://schemas.microsoft.com/office/powerpoint/2010/main" xmlns="" val="3864732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Binary Tree Traversal Method</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297752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184264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C00000"/>
                </a:solidFill>
                <a:latin typeface="Cambria" panose="02040503050406030204" pitchFamily="18" charset="0"/>
                <a:ea typeface="Cambria" panose="02040503050406030204" pitchFamily="18" charset="0"/>
                <a:cs typeface="+mn-cs"/>
              </a:rPr>
              <a:t>Traversing</a:t>
            </a:r>
            <a:r>
              <a:rPr lang="en-US" sz="2400" kern="1200" dirty="0">
                <a:solidFill>
                  <a:srgbClr val="212121"/>
                </a:solidFill>
                <a:latin typeface="Cambria" panose="02040503050406030204" pitchFamily="18" charset="0"/>
                <a:ea typeface="Cambria" panose="02040503050406030204" pitchFamily="18" charset="0"/>
                <a:cs typeface="+mn-cs"/>
              </a:rPr>
              <a:t> a tree means </a:t>
            </a:r>
            <a:r>
              <a:rPr lang="en-US" sz="2267" b="1" kern="1200" dirty="0">
                <a:solidFill>
                  <a:srgbClr val="C00000"/>
                </a:solidFill>
                <a:latin typeface="Cambria" panose="02040503050406030204" pitchFamily="18" charset="0"/>
                <a:ea typeface="Cambria" panose="02040503050406030204" pitchFamily="18" charset="0"/>
                <a:cs typeface="+mn-cs"/>
              </a:rPr>
              <a:t>visiting every node </a:t>
            </a:r>
            <a:r>
              <a:rPr lang="en-US" sz="2400" kern="1200" dirty="0">
                <a:solidFill>
                  <a:srgbClr val="212121"/>
                </a:solidFill>
                <a:latin typeface="Cambria" panose="02040503050406030204" pitchFamily="18" charset="0"/>
                <a:ea typeface="Cambria" panose="02040503050406030204" pitchFamily="18" charset="0"/>
                <a:cs typeface="+mn-cs"/>
              </a:rPr>
              <a:t>in the tree.</a:t>
            </a:r>
          </a:p>
          <a:p>
            <a:pPr marL="353475" indent="-353475" algn="just">
              <a:lnSpc>
                <a:spcPct val="114000"/>
              </a:lnSpc>
              <a:spcBef>
                <a:spcPts val="1333"/>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We have already learn </a:t>
            </a:r>
            <a:r>
              <a:rPr lang="en-US" sz="2267" b="1" kern="1200" dirty="0">
                <a:solidFill>
                  <a:srgbClr val="C00000"/>
                </a:solidFill>
                <a:latin typeface="Cambria" panose="02040503050406030204" pitchFamily="18" charset="0"/>
                <a:ea typeface="Cambria" panose="02040503050406030204" pitchFamily="18" charset="0"/>
                <a:cs typeface="+mn-cs"/>
              </a:rPr>
              <a:t>BFS &amp; DFS </a:t>
            </a:r>
            <a:r>
              <a:rPr lang="en-US" sz="2400" kern="1200" dirty="0">
                <a:solidFill>
                  <a:srgbClr val="212121"/>
                </a:solidFill>
                <a:latin typeface="Cambria" panose="02040503050406030204" pitchFamily="18" charset="0"/>
                <a:ea typeface="Cambria" panose="02040503050406030204" pitchFamily="18" charset="0"/>
                <a:cs typeface="+mn-cs"/>
              </a:rPr>
              <a:t>concepts in </a:t>
            </a:r>
            <a:r>
              <a:rPr lang="en-US" sz="2267" b="1" kern="1200" dirty="0">
                <a:solidFill>
                  <a:srgbClr val="C00000"/>
                </a:solidFill>
                <a:latin typeface="Cambria" panose="02040503050406030204" pitchFamily="18" charset="0"/>
                <a:ea typeface="Cambria" panose="02040503050406030204" pitchFamily="18" charset="0"/>
                <a:cs typeface="+mn-cs"/>
              </a:rPr>
              <a:t>graph</a:t>
            </a:r>
            <a:r>
              <a:rPr lang="en-US" sz="2400" kern="1200" dirty="0">
                <a:solidFill>
                  <a:srgbClr val="212121"/>
                </a:solidFill>
                <a:latin typeface="Cambria" panose="02040503050406030204" pitchFamily="18" charset="0"/>
                <a:ea typeface="Cambria" panose="02040503050406030204" pitchFamily="18" charset="0"/>
                <a:cs typeface="+mn-cs"/>
              </a:rPr>
              <a:t>. Let’s discuss how this concept apply in tree data structure.</a:t>
            </a:r>
            <a:endParaRPr lang="en-IN" sz="2400" kern="1200" dirty="0">
              <a:solidFill>
                <a:srgbClr val="212121"/>
              </a:solidFill>
              <a:latin typeface="Cambria" panose="02040503050406030204" pitchFamily="18" charset="0"/>
              <a:ea typeface="Cambria" panose="02040503050406030204" pitchFamily="18" charset="0"/>
              <a:cs typeface="+mn-cs"/>
            </a:endParaRPr>
          </a:p>
        </p:txBody>
      </p:sp>
      <p:pic>
        <p:nvPicPr>
          <p:cNvPr id="2050" name="Picture 2" descr="Example Tree">
            <a:extLst>
              <a:ext uri="{FF2B5EF4-FFF2-40B4-BE49-F238E27FC236}">
                <a16:creationId xmlns:a16="http://schemas.microsoft.com/office/drawing/2014/main" xmlns="" id="{CB1E5FDE-69D7-6640-D7AD-338227FB6E33}"/>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398674" y="2657900"/>
            <a:ext cx="4413144" cy="300122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xmlns="" id="{A5A665FE-12C0-03E3-3C14-B645E811169F}"/>
              </a:ext>
            </a:extLst>
          </p:cNvPr>
          <p:cNvSpPr txBox="1"/>
          <p:nvPr/>
        </p:nvSpPr>
        <p:spPr>
          <a:xfrm>
            <a:off x="7721600" y="6024880"/>
            <a:ext cx="3874779" cy="379656"/>
          </a:xfrm>
          <a:prstGeom prst="rect">
            <a:avLst/>
          </a:prstGeom>
          <a:noFill/>
        </p:spPr>
        <p:txBody>
          <a:bodyPr wrap="none" rtlCol="0">
            <a:spAutoFit/>
          </a:bodyPr>
          <a:lstStyle/>
          <a:p>
            <a:r>
              <a:rPr lang="en-IN" b="1" dirty="0">
                <a:latin typeface="Cambria" panose="02040503050406030204" pitchFamily="18" charset="0"/>
                <a:ea typeface="Cambria" panose="02040503050406030204" pitchFamily="18" charset="0"/>
              </a:rPr>
              <a:t>Write the DFS &amp; BFS of given tree.</a:t>
            </a:r>
          </a:p>
        </p:txBody>
      </p:sp>
      <p:sp>
        <p:nvSpPr>
          <p:cNvPr id="3" name="TextBox 2">
            <a:extLst>
              <a:ext uri="{FF2B5EF4-FFF2-40B4-BE49-F238E27FC236}">
                <a16:creationId xmlns:a16="http://schemas.microsoft.com/office/drawing/2014/main" xmlns="" id="{3D36C834-6140-99DE-04E2-0084D74660F2}"/>
              </a:ext>
            </a:extLst>
          </p:cNvPr>
          <p:cNvSpPr txBox="1"/>
          <p:nvPr/>
        </p:nvSpPr>
        <p:spPr>
          <a:xfrm>
            <a:off x="162558" y="2327420"/>
            <a:ext cx="8442961" cy="1065805"/>
          </a:xfrm>
          <a:prstGeom prst="rect">
            <a:avLst/>
          </a:prstGeom>
          <a:noFill/>
        </p:spPr>
        <p:txBody>
          <a:bodyPr wrap="square" rtlCol="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BFS (Breadth First Traversal) or Level Order Traversal</a:t>
            </a:r>
          </a:p>
          <a:p>
            <a:pPr marL="353475" indent="-353475" algn="just">
              <a:lnSpc>
                <a:spcPct val="114000"/>
              </a:lnSpc>
              <a:spcBef>
                <a:spcPts val="1333"/>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1 2 3 4 5 </a:t>
            </a:r>
            <a:r>
              <a:rPr lang="en-US" sz="2400" b="1" kern="1200" dirty="0">
                <a:solidFill>
                  <a:srgbClr val="212121"/>
                </a:solidFill>
                <a:latin typeface="Cambria" panose="02040503050406030204" pitchFamily="18" charset="0"/>
                <a:ea typeface="Cambria" panose="02040503050406030204" pitchFamily="18" charset="0"/>
                <a:cs typeface="+mn-cs"/>
              </a:rPr>
              <a:t>or</a:t>
            </a:r>
            <a:r>
              <a:rPr lang="en-US" sz="2400" kern="1200" dirty="0">
                <a:solidFill>
                  <a:srgbClr val="212121"/>
                </a:solidFill>
                <a:latin typeface="Cambria" panose="02040503050406030204" pitchFamily="18" charset="0"/>
                <a:ea typeface="Cambria" panose="02040503050406030204" pitchFamily="18" charset="0"/>
                <a:cs typeface="+mn-cs"/>
              </a:rPr>
              <a:t> 1 2 3 5 4 </a:t>
            </a:r>
            <a:r>
              <a:rPr lang="en-US" sz="2400" b="1" kern="1200" dirty="0">
                <a:solidFill>
                  <a:srgbClr val="212121"/>
                </a:solidFill>
                <a:latin typeface="Cambria" panose="02040503050406030204" pitchFamily="18" charset="0"/>
                <a:ea typeface="Cambria" panose="02040503050406030204" pitchFamily="18" charset="0"/>
                <a:cs typeface="+mn-cs"/>
              </a:rPr>
              <a:t>or</a:t>
            </a:r>
            <a:r>
              <a:rPr lang="en-US" sz="2400" kern="1200" dirty="0">
                <a:solidFill>
                  <a:srgbClr val="212121"/>
                </a:solidFill>
                <a:latin typeface="Cambria" panose="02040503050406030204" pitchFamily="18" charset="0"/>
                <a:ea typeface="Cambria" panose="02040503050406030204" pitchFamily="18" charset="0"/>
                <a:cs typeface="+mn-cs"/>
              </a:rPr>
              <a:t> 1 3 2 4 5 </a:t>
            </a:r>
            <a:r>
              <a:rPr lang="en-US" sz="2400" b="1" kern="1200" dirty="0">
                <a:solidFill>
                  <a:srgbClr val="212121"/>
                </a:solidFill>
                <a:latin typeface="Cambria" panose="02040503050406030204" pitchFamily="18" charset="0"/>
                <a:ea typeface="Cambria" panose="02040503050406030204" pitchFamily="18" charset="0"/>
                <a:cs typeface="+mn-cs"/>
              </a:rPr>
              <a:t>or</a:t>
            </a:r>
            <a:r>
              <a:rPr lang="en-US" sz="2400" kern="1200" dirty="0">
                <a:solidFill>
                  <a:srgbClr val="212121"/>
                </a:solidFill>
                <a:latin typeface="Cambria" panose="02040503050406030204" pitchFamily="18" charset="0"/>
                <a:ea typeface="Cambria" panose="02040503050406030204" pitchFamily="18" charset="0"/>
                <a:cs typeface="+mn-cs"/>
              </a:rPr>
              <a:t> 1 3 2 5 4</a:t>
            </a:r>
            <a:endParaRPr lang="en-IN" sz="2400" kern="1200" dirty="0">
              <a:solidFill>
                <a:srgbClr val="212121"/>
              </a:solidFill>
              <a:latin typeface="Cambria" panose="02040503050406030204" pitchFamily="18" charset="0"/>
              <a:ea typeface="Cambria" panose="02040503050406030204" pitchFamily="18" charset="0"/>
              <a:cs typeface="+mn-cs"/>
            </a:endParaRPr>
          </a:p>
        </p:txBody>
      </p:sp>
      <p:sp>
        <p:nvSpPr>
          <p:cNvPr id="4" name="TextBox 3">
            <a:extLst>
              <a:ext uri="{FF2B5EF4-FFF2-40B4-BE49-F238E27FC236}">
                <a16:creationId xmlns:a16="http://schemas.microsoft.com/office/drawing/2014/main" xmlns="" id="{F4B8B015-EFB3-C93A-0CAA-B04E4C0EB1AA}"/>
              </a:ext>
            </a:extLst>
          </p:cNvPr>
          <p:cNvSpPr txBox="1"/>
          <p:nvPr/>
        </p:nvSpPr>
        <p:spPr>
          <a:xfrm>
            <a:off x="162559" y="3393225"/>
            <a:ext cx="5140962" cy="2241255"/>
          </a:xfrm>
          <a:prstGeom prst="rect">
            <a:avLst/>
          </a:prstGeom>
          <a:noFill/>
        </p:spPr>
        <p:txBody>
          <a:bodyPr wrap="square" rtlCol="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Depth First Traversals: </a:t>
            </a: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      Preorder Traversal : 1 2 4 5 3 </a:t>
            </a: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      In order Traversal  :  4 2 5 1 3 </a:t>
            </a: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      Post order Traversal : 4 5 2 3 1</a:t>
            </a:r>
          </a:p>
        </p:txBody>
      </p:sp>
    </p:spTree>
    <p:extLst>
      <p:ext uri="{BB962C8B-B14F-4D97-AF65-F5344CB8AC3E}">
        <p14:creationId xmlns:p14="http://schemas.microsoft.com/office/powerpoint/2010/main" xmlns="" val="3858358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99474" cy="546588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According to this structure, every tree is a combination of</a:t>
            </a:r>
          </a:p>
          <a:p>
            <a:pPr marL="353475" indent="-353475" algn="just">
              <a:lnSpc>
                <a:spcPct val="114000"/>
              </a:lnSpc>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cs typeface="+mn-cs"/>
              </a:rPr>
              <a:t>A node carrying data</a:t>
            </a:r>
          </a:p>
          <a:p>
            <a:pPr marL="353475" indent="-353475" algn="just">
              <a:lnSpc>
                <a:spcPct val="114000"/>
              </a:lnSpc>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cs typeface="+mn-cs"/>
              </a:rPr>
              <a:t>Two subtrees</a:t>
            </a:r>
          </a:p>
          <a:p>
            <a:pPr algn="just">
              <a:lnSpc>
                <a:spcPct val="114000"/>
              </a:lnSpc>
              <a:spcBef>
                <a:spcPts val="1333"/>
              </a:spcBef>
              <a:buClr>
                <a:srgbClr val="B84742"/>
              </a:buClr>
            </a:pP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There are 3 methods of binary tree traversal:</a:t>
            </a:r>
          </a:p>
          <a:p>
            <a:pPr marL="457200" indent="-457200" algn="just">
              <a:lnSpc>
                <a:spcPct val="114000"/>
              </a:lnSpc>
              <a:spcBef>
                <a:spcPts val="1333"/>
              </a:spcBef>
              <a:buClr>
                <a:srgbClr val="B84742"/>
              </a:buClr>
              <a:buFont typeface="+mj-lt"/>
              <a:buAutoNum type="arabicPeriod"/>
            </a:pPr>
            <a:r>
              <a:rPr lang="en-US" sz="2267" kern="1200" dirty="0">
                <a:solidFill>
                  <a:srgbClr val="212121"/>
                </a:solidFill>
                <a:latin typeface="Cambria" panose="02040503050406030204" pitchFamily="18" charset="0"/>
                <a:ea typeface="Cambria" panose="02040503050406030204" pitchFamily="18" charset="0"/>
                <a:cs typeface="+mn-cs"/>
              </a:rPr>
              <a:t>Preorder Traversal </a:t>
            </a:r>
            <a:r>
              <a:rPr lang="en-US" sz="2267" b="1" kern="1200" dirty="0">
                <a:solidFill>
                  <a:srgbClr val="C00000"/>
                </a:solidFill>
                <a:latin typeface="Cambria" panose="02040503050406030204" pitchFamily="18" charset="0"/>
                <a:ea typeface="Cambria" panose="02040503050406030204" pitchFamily="18" charset="0"/>
                <a:cs typeface="+mn-cs"/>
              </a:rPr>
              <a:t>(Root, Left, Right)</a:t>
            </a:r>
          </a:p>
          <a:p>
            <a:pPr marL="457200" indent="-457200" algn="just">
              <a:lnSpc>
                <a:spcPct val="114000"/>
              </a:lnSpc>
              <a:spcBef>
                <a:spcPts val="1333"/>
              </a:spcBef>
              <a:buClr>
                <a:srgbClr val="B84742"/>
              </a:buClr>
              <a:buFont typeface="+mj-lt"/>
              <a:buAutoNum type="arabicPeriod"/>
            </a:pP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kern="1200" dirty="0">
                <a:solidFill>
                  <a:srgbClr val="212121"/>
                </a:solidFill>
                <a:latin typeface="Cambria" panose="02040503050406030204" pitchFamily="18" charset="0"/>
                <a:ea typeface="Cambria" panose="02040503050406030204" pitchFamily="18" charset="0"/>
                <a:cs typeface="+mn-cs"/>
              </a:rPr>
              <a:t> Traversal </a:t>
            </a:r>
            <a:r>
              <a:rPr lang="en-US" sz="2267" b="1" kern="1200" dirty="0">
                <a:solidFill>
                  <a:srgbClr val="C00000"/>
                </a:solidFill>
                <a:latin typeface="Cambria" panose="02040503050406030204" pitchFamily="18" charset="0"/>
                <a:ea typeface="Cambria" panose="02040503050406030204" pitchFamily="18" charset="0"/>
                <a:cs typeface="+mn-cs"/>
              </a:rPr>
              <a:t>(Left, Root, Right)</a:t>
            </a:r>
          </a:p>
          <a:p>
            <a:pPr marL="457200" indent="-457200" algn="just">
              <a:lnSpc>
                <a:spcPct val="114000"/>
              </a:lnSpc>
              <a:spcBef>
                <a:spcPts val="1333"/>
              </a:spcBef>
              <a:buClr>
                <a:srgbClr val="B84742"/>
              </a:buClr>
              <a:buFont typeface="+mj-lt"/>
              <a:buAutoNum type="arabicPeriod"/>
            </a:pPr>
            <a:r>
              <a:rPr lang="en-US" sz="2267" kern="1200" dirty="0" err="1">
                <a:solidFill>
                  <a:srgbClr val="212121"/>
                </a:solidFill>
                <a:latin typeface="Cambria" panose="02040503050406030204" pitchFamily="18" charset="0"/>
                <a:ea typeface="Cambria" panose="02040503050406030204" pitchFamily="18" charset="0"/>
                <a:cs typeface="+mn-cs"/>
              </a:rPr>
              <a:t>Postorder</a:t>
            </a:r>
            <a:r>
              <a:rPr lang="en-US" sz="2267" kern="1200" dirty="0">
                <a:solidFill>
                  <a:srgbClr val="212121"/>
                </a:solidFill>
                <a:latin typeface="Cambria" panose="02040503050406030204" pitchFamily="18" charset="0"/>
                <a:ea typeface="Cambria" panose="02040503050406030204" pitchFamily="18" charset="0"/>
                <a:cs typeface="+mn-cs"/>
              </a:rPr>
              <a:t> Traversal </a:t>
            </a:r>
            <a:r>
              <a:rPr lang="en-US" sz="2267" b="1" kern="1200" dirty="0">
                <a:solidFill>
                  <a:srgbClr val="C00000"/>
                </a:solidFill>
                <a:latin typeface="Cambria" panose="02040503050406030204" pitchFamily="18" charset="0"/>
                <a:ea typeface="Cambria" panose="02040503050406030204" pitchFamily="18" charset="0"/>
                <a:cs typeface="+mn-cs"/>
              </a:rPr>
              <a:t>(Left, Right, Root)</a:t>
            </a:r>
          </a:p>
        </p:txBody>
      </p:sp>
      <p:pic>
        <p:nvPicPr>
          <p:cNvPr id="5122" name="Picture 2" descr="root node with left subtree and right subtree">
            <a:extLst>
              <a:ext uri="{FF2B5EF4-FFF2-40B4-BE49-F238E27FC236}">
                <a16:creationId xmlns:a16="http://schemas.microsoft.com/office/drawing/2014/main" xmlns="" id="{EDE01342-5DF0-12A7-91FE-7E3CD27A1BCD}"/>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9667" t="11844" r="29584" b="11844"/>
          <a:stretch/>
        </p:blipFill>
        <p:spPr bwMode="auto">
          <a:xfrm>
            <a:off x="8441012" y="966271"/>
            <a:ext cx="3370806" cy="27929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87920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15452" cy="33910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Preorder Traversal </a:t>
            </a:r>
            <a:r>
              <a:rPr lang="en-US" sz="2400" b="1" kern="1200" dirty="0">
                <a:solidFill>
                  <a:srgbClr val="C00000"/>
                </a:solidFill>
                <a:latin typeface="Cambria" panose="02040503050406030204" pitchFamily="18" charset="0"/>
                <a:ea typeface="Cambria" panose="02040503050406030204" pitchFamily="18" charset="0"/>
                <a:cs typeface="+mn-cs"/>
              </a:rPr>
              <a:t>(Root, Left, Right)</a:t>
            </a:r>
            <a:endParaRPr lang="en-US" sz="24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00" kern="1200" dirty="0">
                <a:solidFill>
                  <a:srgbClr val="212121"/>
                </a:solidFill>
                <a:latin typeface="Cambria" panose="02040503050406030204" pitchFamily="18" charset="0"/>
                <a:ea typeface="Cambria" panose="02040503050406030204" pitchFamily="18" charset="0"/>
                <a:cs typeface="+mn-cs"/>
              </a:rPr>
              <a:t>Preorder traversal of a binary tree is defined as follow</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Process the root node</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left subtree in preorder</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right subtree in preorder</a:t>
            </a:r>
          </a:p>
          <a:p>
            <a:pPr marL="353475" indent="-353475" algn="just">
              <a:lnSpc>
                <a:spcPct val="114000"/>
              </a:lnSpc>
              <a:spcBef>
                <a:spcPts val="1333"/>
              </a:spcBef>
              <a:buClr>
                <a:srgbClr val="B84742"/>
              </a:buClr>
              <a:buFont typeface="Wingdings 3" panose="05040102010807070707" pitchFamily="18" charset="2"/>
              <a:buChar char=""/>
            </a:pPr>
            <a:endParaRPr lang="en-US" sz="2400" b="1" kern="1200" dirty="0">
              <a:solidFill>
                <a:srgbClr val="212121"/>
              </a:solidFill>
              <a:latin typeface="Cambria" panose="02040503050406030204" pitchFamily="18" charset="0"/>
              <a:ea typeface="Cambria" panose="02040503050406030204" pitchFamily="18" charset="0"/>
              <a:cs typeface="+mn-cs"/>
            </a:endParaRPr>
          </a:p>
        </p:txBody>
      </p:sp>
      <p:sp>
        <p:nvSpPr>
          <p:cNvPr id="31" name="Oval 30">
            <a:extLst>
              <a:ext uri="{FF2B5EF4-FFF2-40B4-BE49-F238E27FC236}">
                <a16:creationId xmlns:a16="http://schemas.microsoft.com/office/drawing/2014/main" xmlns="" id="{43240684-91A1-BBB7-1614-A31E6E5825C1}"/>
              </a:ext>
            </a:extLst>
          </p:cNvPr>
          <p:cNvSpPr/>
          <p:nvPr/>
        </p:nvSpPr>
        <p:spPr>
          <a:xfrm>
            <a:off x="9390527" y="12954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2" name="Oval 31">
            <a:extLst>
              <a:ext uri="{FF2B5EF4-FFF2-40B4-BE49-F238E27FC236}">
                <a16:creationId xmlns:a16="http://schemas.microsoft.com/office/drawing/2014/main" xmlns="" id="{F391EC80-4B1C-62AD-32B3-C4E12DC68C52}"/>
              </a:ext>
            </a:extLst>
          </p:cNvPr>
          <p:cNvSpPr/>
          <p:nvPr/>
        </p:nvSpPr>
        <p:spPr>
          <a:xfrm>
            <a:off x="8942292" y="21918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3" name="Oval 32">
            <a:extLst>
              <a:ext uri="{FF2B5EF4-FFF2-40B4-BE49-F238E27FC236}">
                <a16:creationId xmlns:a16="http://schemas.microsoft.com/office/drawing/2014/main" xmlns="" id="{1F443F3B-B3E1-B023-C6D2-0C991780C47F}"/>
              </a:ext>
            </a:extLst>
          </p:cNvPr>
          <p:cNvSpPr/>
          <p:nvPr/>
        </p:nvSpPr>
        <p:spPr>
          <a:xfrm>
            <a:off x="8480610" y="308834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4" name="Oval 33">
            <a:extLst>
              <a:ext uri="{FF2B5EF4-FFF2-40B4-BE49-F238E27FC236}">
                <a16:creationId xmlns:a16="http://schemas.microsoft.com/office/drawing/2014/main" xmlns="" id="{A21A707B-BACB-34E1-8C2C-D9DCB8C937F9}"/>
              </a:ext>
            </a:extLst>
          </p:cNvPr>
          <p:cNvSpPr/>
          <p:nvPr/>
        </p:nvSpPr>
        <p:spPr>
          <a:xfrm>
            <a:off x="9475692" y="308834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5" name="Oval 34">
            <a:extLst>
              <a:ext uri="{FF2B5EF4-FFF2-40B4-BE49-F238E27FC236}">
                <a16:creationId xmlns:a16="http://schemas.microsoft.com/office/drawing/2014/main" xmlns="" id="{6248388F-EEF2-4834-CD43-B4882AC18A6A}"/>
              </a:ext>
            </a:extLst>
          </p:cNvPr>
          <p:cNvSpPr/>
          <p:nvPr/>
        </p:nvSpPr>
        <p:spPr>
          <a:xfrm>
            <a:off x="9914962" y="21918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6" name="Oval 35">
            <a:extLst>
              <a:ext uri="{FF2B5EF4-FFF2-40B4-BE49-F238E27FC236}">
                <a16:creationId xmlns:a16="http://schemas.microsoft.com/office/drawing/2014/main" xmlns="" id="{077B0183-35B7-04C7-7615-6A489731DA91}"/>
              </a:ext>
            </a:extLst>
          </p:cNvPr>
          <p:cNvSpPr/>
          <p:nvPr/>
        </p:nvSpPr>
        <p:spPr>
          <a:xfrm>
            <a:off x="10403538" y="308834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7" name="Oval 36">
            <a:extLst>
              <a:ext uri="{FF2B5EF4-FFF2-40B4-BE49-F238E27FC236}">
                <a16:creationId xmlns:a16="http://schemas.microsoft.com/office/drawing/2014/main" xmlns="" id="{94EBD005-CFA6-4D22-A344-9D1FF9542581}"/>
              </a:ext>
            </a:extLst>
          </p:cNvPr>
          <p:cNvSpPr/>
          <p:nvPr/>
        </p:nvSpPr>
        <p:spPr>
          <a:xfrm>
            <a:off x="9923927" y="391757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38" name="Straight Arrow Connector 37">
            <a:extLst>
              <a:ext uri="{FF2B5EF4-FFF2-40B4-BE49-F238E27FC236}">
                <a16:creationId xmlns:a16="http://schemas.microsoft.com/office/drawing/2014/main" xmlns="" id="{C0DD8724-834F-9D29-6E19-B2BDF9F4DC5F}"/>
              </a:ext>
            </a:extLst>
          </p:cNvPr>
          <p:cNvCxnSpPr>
            <a:stCxn id="31" idx="3"/>
            <a:endCxn id="32" idx="0"/>
          </p:cNvCxnSpPr>
          <p:nvPr/>
        </p:nvCxnSpPr>
        <p:spPr>
          <a:xfrm flipH="1">
            <a:off x="9223092" y="1774756"/>
            <a:ext cx="249679" cy="417114"/>
          </a:xfrm>
          <a:prstGeom prst="straightConnector1">
            <a:avLst/>
          </a:prstGeom>
          <a:noFill/>
          <a:ln w="28575" cap="flat" cmpd="sng" algn="ctr">
            <a:solidFill>
              <a:srgbClr val="B84742"/>
            </a:solidFill>
            <a:prstDash val="solid"/>
            <a:miter lim="800000"/>
            <a:tailEnd type="arrow"/>
          </a:ln>
          <a:effectLst/>
        </p:spPr>
      </p:cxnSp>
      <p:cxnSp>
        <p:nvCxnSpPr>
          <p:cNvPr id="39" name="Straight Arrow Connector 38">
            <a:extLst>
              <a:ext uri="{FF2B5EF4-FFF2-40B4-BE49-F238E27FC236}">
                <a16:creationId xmlns:a16="http://schemas.microsoft.com/office/drawing/2014/main" xmlns="" id="{5A597EFD-4A9B-7CE5-55E7-9630281E1E9B}"/>
              </a:ext>
            </a:extLst>
          </p:cNvPr>
          <p:cNvCxnSpPr>
            <a:stCxn id="32" idx="3"/>
            <a:endCxn id="33" idx="0"/>
          </p:cNvCxnSpPr>
          <p:nvPr/>
        </p:nvCxnSpPr>
        <p:spPr>
          <a:xfrm flipH="1">
            <a:off x="8761410" y="2671226"/>
            <a:ext cx="263126" cy="417114"/>
          </a:xfrm>
          <a:prstGeom prst="straightConnector1">
            <a:avLst/>
          </a:prstGeom>
          <a:noFill/>
          <a:ln w="28575" cap="flat" cmpd="sng" algn="ctr">
            <a:solidFill>
              <a:srgbClr val="B84742"/>
            </a:solidFill>
            <a:prstDash val="solid"/>
            <a:miter lim="800000"/>
            <a:tailEnd type="arrow"/>
          </a:ln>
          <a:effectLst/>
        </p:spPr>
      </p:cxnSp>
      <p:cxnSp>
        <p:nvCxnSpPr>
          <p:cNvPr id="40" name="Straight Arrow Connector 39">
            <a:extLst>
              <a:ext uri="{FF2B5EF4-FFF2-40B4-BE49-F238E27FC236}">
                <a16:creationId xmlns:a16="http://schemas.microsoft.com/office/drawing/2014/main" xmlns="" id="{05C2C04D-05FA-FADE-679F-B46E5AED5BDC}"/>
              </a:ext>
            </a:extLst>
          </p:cNvPr>
          <p:cNvCxnSpPr>
            <a:stCxn id="31" idx="5"/>
            <a:endCxn id="35" idx="0"/>
          </p:cNvCxnSpPr>
          <p:nvPr/>
        </p:nvCxnSpPr>
        <p:spPr>
          <a:xfrm>
            <a:off x="9869883" y="1774756"/>
            <a:ext cx="325879" cy="417114"/>
          </a:xfrm>
          <a:prstGeom prst="straightConnector1">
            <a:avLst/>
          </a:prstGeom>
          <a:noFill/>
          <a:ln w="28575" cap="flat" cmpd="sng" algn="ctr">
            <a:solidFill>
              <a:srgbClr val="B84742"/>
            </a:solidFill>
            <a:prstDash val="solid"/>
            <a:miter lim="800000"/>
            <a:tailEnd type="arrow"/>
          </a:ln>
          <a:effectLst/>
        </p:spPr>
      </p:cxnSp>
      <p:cxnSp>
        <p:nvCxnSpPr>
          <p:cNvPr id="41" name="Straight Arrow Connector 40">
            <a:extLst>
              <a:ext uri="{FF2B5EF4-FFF2-40B4-BE49-F238E27FC236}">
                <a16:creationId xmlns:a16="http://schemas.microsoft.com/office/drawing/2014/main" xmlns="" id="{D799B695-4321-DF85-2645-2193BA201CD1}"/>
              </a:ext>
            </a:extLst>
          </p:cNvPr>
          <p:cNvCxnSpPr>
            <a:stCxn id="35" idx="3"/>
            <a:endCxn id="34" idx="0"/>
          </p:cNvCxnSpPr>
          <p:nvPr/>
        </p:nvCxnSpPr>
        <p:spPr>
          <a:xfrm flipH="1">
            <a:off x="9756492" y="2671226"/>
            <a:ext cx="240714" cy="417114"/>
          </a:xfrm>
          <a:prstGeom prst="straightConnector1">
            <a:avLst/>
          </a:prstGeom>
          <a:noFill/>
          <a:ln w="28575" cap="flat" cmpd="sng" algn="ctr">
            <a:solidFill>
              <a:srgbClr val="B84742"/>
            </a:solidFill>
            <a:prstDash val="solid"/>
            <a:miter lim="800000"/>
            <a:tailEnd type="arrow"/>
          </a:ln>
          <a:effectLst/>
        </p:spPr>
      </p:cxnSp>
      <p:cxnSp>
        <p:nvCxnSpPr>
          <p:cNvPr id="42" name="Straight Arrow Connector 41">
            <a:extLst>
              <a:ext uri="{FF2B5EF4-FFF2-40B4-BE49-F238E27FC236}">
                <a16:creationId xmlns:a16="http://schemas.microsoft.com/office/drawing/2014/main" xmlns="" id="{269965B3-4292-6831-2A3B-54F893941E70}"/>
              </a:ext>
            </a:extLst>
          </p:cNvPr>
          <p:cNvCxnSpPr>
            <a:stCxn id="35" idx="5"/>
            <a:endCxn id="36" idx="0"/>
          </p:cNvCxnSpPr>
          <p:nvPr/>
        </p:nvCxnSpPr>
        <p:spPr>
          <a:xfrm>
            <a:off x="10394318" y="2671226"/>
            <a:ext cx="290020" cy="417114"/>
          </a:xfrm>
          <a:prstGeom prst="straightConnector1">
            <a:avLst/>
          </a:prstGeom>
          <a:noFill/>
          <a:ln w="28575" cap="flat" cmpd="sng" algn="ctr">
            <a:solidFill>
              <a:srgbClr val="B84742"/>
            </a:solidFill>
            <a:prstDash val="solid"/>
            <a:miter lim="800000"/>
            <a:tailEnd type="arrow"/>
          </a:ln>
          <a:effectLst/>
        </p:spPr>
      </p:cxnSp>
      <p:cxnSp>
        <p:nvCxnSpPr>
          <p:cNvPr id="43" name="Straight Arrow Connector 42">
            <a:extLst>
              <a:ext uri="{FF2B5EF4-FFF2-40B4-BE49-F238E27FC236}">
                <a16:creationId xmlns:a16="http://schemas.microsoft.com/office/drawing/2014/main" xmlns="" id="{5E779458-5286-E3FE-D8BD-AF3D4B041C44}"/>
              </a:ext>
            </a:extLst>
          </p:cNvPr>
          <p:cNvCxnSpPr>
            <a:stCxn id="34" idx="5"/>
            <a:endCxn id="37" idx="0"/>
          </p:cNvCxnSpPr>
          <p:nvPr/>
        </p:nvCxnSpPr>
        <p:spPr>
          <a:xfrm>
            <a:off x="9955048" y="3567696"/>
            <a:ext cx="249679" cy="349879"/>
          </a:xfrm>
          <a:prstGeom prst="straightConnector1">
            <a:avLst/>
          </a:prstGeom>
          <a:noFill/>
          <a:ln w="28575" cap="flat" cmpd="sng" algn="ctr">
            <a:solidFill>
              <a:srgbClr val="B84742"/>
            </a:solidFill>
            <a:prstDash val="solid"/>
            <a:miter lim="800000"/>
            <a:tailEnd type="arrow"/>
          </a:ln>
          <a:effectLst/>
        </p:spPr>
      </p:cxnSp>
      <p:sp>
        <p:nvSpPr>
          <p:cNvPr id="44" name="TextBox 43">
            <a:extLst>
              <a:ext uri="{FF2B5EF4-FFF2-40B4-BE49-F238E27FC236}">
                <a16:creationId xmlns:a16="http://schemas.microsoft.com/office/drawing/2014/main" xmlns="" id="{3FAFBBF9-0AF8-FB21-B6B1-3176AE324F88}"/>
              </a:ext>
            </a:extLst>
          </p:cNvPr>
          <p:cNvSpPr txBox="1"/>
          <p:nvPr/>
        </p:nvSpPr>
        <p:spPr>
          <a:xfrm>
            <a:off x="8507474" y="5362844"/>
            <a:ext cx="369012"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A</a:t>
            </a:r>
            <a:endParaRPr lang="en-US" sz="2400" b="1" kern="1200" dirty="0">
              <a:solidFill>
                <a:srgbClr val="C00000"/>
              </a:solidFill>
              <a:latin typeface="Roboto Condensed"/>
              <a:ea typeface="+mn-ea"/>
              <a:cs typeface="+mn-cs"/>
            </a:endParaRPr>
          </a:p>
        </p:txBody>
      </p:sp>
      <p:sp>
        <p:nvSpPr>
          <p:cNvPr id="45" name="TextBox 44">
            <a:extLst>
              <a:ext uri="{FF2B5EF4-FFF2-40B4-BE49-F238E27FC236}">
                <a16:creationId xmlns:a16="http://schemas.microsoft.com/office/drawing/2014/main" xmlns="" id="{7CF13700-D98A-95D6-8089-D22AD962DAEE}"/>
              </a:ext>
            </a:extLst>
          </p:cNvPr>
          <p:cNvSpPr txBox="1"/>
          <p:nvPr/>
        </p:nvSpPr>
        <p:spPr>
          <a:xfrm>
            <a:off x="8918520" y="5362844"/>
            <a:ext cx="357790"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B</a:t>
            </a:r>
            <a:endParaRPr lang="en-US" sz="2400" b="1" kern="1200" dirty="0">
              <a:solidFill>
                <a:srgbClr val="C00000"/>
              </a:solidFill>
              <a:latin typeface="Roboto Condensed"/>
              <a:ea typeface="+mn-ea"/>
              <a:cs typeface="+mn-cs"/>
            </a:endParaRPr>
          </a:p>
        </p:txBody>
      </p:sp>
      <p:sp>
        <p:nvSpPr>
          <p:cNvPr id="46" name="TextBox 45">
            <a:extLst>
              <a:ext uri="{FF2B5EF4-FFF2-40B4-BE49-F238E27FC236}">
                <a16:creationId xmlns:a16="http://schemas.microsoft.com/office/drawing/2014/main" xmlns="" id="{0A26D35B-8513-5D85-D363-7070256F2900}"/>
              </a:ext>
            </a:extLst>
          </p:cNvPr>
          <p:cNvSpPr txBox="1"/>
          <p:nvPr/>
        </p:nvSpPr>
        <p:spPr>
          <a:xfrm>
            <a:off x="9318344" y="5362844"/>
            <a:ext cx="360996"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C</a:t>
            </a:r>
            <a:endParaRPr lang="en-US" sz="2400" b="1" kern="1200" dirty="0">
              <a:solidFill>
                <a:srgbClr val="C00000"/>
              </a:solidFill>
              <a:latin typeface="Roboto Condensed"/>
              <a:ea typeface="+mn-ea"/>
              <a:cs typeface="+mn-cs"/>
            </a:endParaRPr>
          </a:p>
        </p:txBody>
      </p:sp>
      <p:sp>
        <p:nvSpPr>
          <p:cNvPr id="47" name="Rectangle 46">
            <a:extLst>
              <a:ext uri="{FF2B5EF4-FFF2-40B4-BE49-F238E27FC236}">
                <a16:creationId xmlns:a16="http://schemas.microsoft.com/office/drawing/2014/main" xmlns="" id="{04F6446D-C9F2-EAA4-2482-E0A17F863C2F}"/>
              </a:ext>
            </a:extLst>
          </p:cNvPr>
          <p:cNvSpPr/>
          <p:nvPr/>
        </p:nvSpPr>
        <p:spPr>
          <a:xfrm>
            <a:off x="9721374" y="5362844"/>
            <a:ext cx="35779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D</a:t>
            </a:r>
            <a:endParaRPr lang="en-US" sz="2400" b="1" kern="1200" dirty="0">
              <a:solidFill>
                <a:srgbClr val="212121"/>
              </a:solidFill>
              <a:latin typeface="Roboto Condensed"/>
              <a:ea typeface="+mn-ea"/>
              <a:cs typeface="+mn-cs"/>
            </a:endParaRPr>
          </a:p>
        </p:txBody>
      </p:sp>
      <p:sp>
        <p:nvSpPr>
          <p:cNvPr id="48" name="Rectangle 47">
            <a:extLst>
              <a:ext uri="{FF2B5EF4-FFF2-40B4-BE49-F238E27FC236}">
                <a16:creationId xmlns:a16="http://schemas.microsoft.com/office/drawing/2014/main" xmlns="" id="{776ABCE5-0676-73E5-575B-FEFE0D563332}"/>
              </a:ext>
            </a:extLst>
          </p:cNvPr>
          <p:cNvSpPr/>
          <p:nvPr/>
        </p:nvSpPr>
        <p:spPr>
          <a:xfrm>
            <a:off x="10121198" y="5362844"/>
            <a:ext cx="335348"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E</a:t>
            </a:r>
            <a:endParaRPr lang="en-US" sz="2400" b="1" kern="1200" dirty="0">
              <a:solidFill>
                <a:srgbClr val="212121"/>
              </a:solidFill>
              <a:latin typeface="Roboto Condensed"/>
              <a:ea typeface="+mn-ea"/>
              <a:cs typeface="+mn-cs"/>
            </a:endParaRPr>
          </a:p>
        </p:txBody>
      </p:sp>
      <p:sp>
        <p:nvSpPr>
          <p:cNvPr id="49" name="Rectangle 48">
            <a:extLst>
              <a:ext uri="{FF2B5EF4-FFF2-40B4-BE49-F238E27FC236}">
                <a16:creationId xmlns:a16="http://schemas.microsoft.com/office/drawing/2014/main" xmlns="" id="{E4E0D6B0-C280-6057-F909-88B4D560C73B}"/>
              </a:ext>
            </a:extLst>
          </p:cNvPr>
          <p:cNvSpPr/>
          <p:nvPr/>
        </p:nvSpPr>
        <p:spPr>
          <a:xfrm>
            <a:off x="10498580" y="5362844"/>
            <a:ext cx="33054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F</a:t>
            </a:r>
            <a:endParaRPr lang="en-US" sz="2400" b="1" kern="1200" dirty="0">
              <a:solidFill>
                <a:srgbClr val="212121"/>
              </a:solidFill>
              <a:latin typeface="Roboto Condensed"/>
              <a:ea typeface="+mn-ea"/>
              <a:cs typeface="+mn-cs"/>
            </a:endParaRPr>
          </a:p>
        </p:txBody>
      </p:sp>
      <p:sp>
        <p:nvSpPr>
          <p:cNvPr id="50" name="Rectangle 49">
            <a:extLst>
              <a:ext uri="{FF2B5EF4-FFF2-40B4-BE49-F238E27FC236}">
                <a16:creationId xmlns:a16="http://schemas.microsoft.com/office/drawing/2014/main" xmlns="" id="{A2199F75-A6E5-96EF-E331-9FE14F0882A8}"/>
              </a:ext>
            </a:extLst>
          </p:cNvPr>
          <p:cNvSpPr/>
          <p:nvPr/>
        </p:nvSpPr>
        <p:spPr>
          <a:xfrm>
            <a:off x="10871153" y="5362844"/>
            <a:ext cx="364202"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G</a:t>
            </a:r>
            <a:endParaRPr lang="en-US" sz="2400" b="1" kern="1200" dirty="0">
              <a:solidFill>
                <a:srgbClr val="212121"/>
              </a:solidFill>
              <a:latin typeface="Roboto Condensed"/>
              <a:ea typeface="+mn-ea"/>
              <a:cs typeface="+mn-cs"/>
            </a:endParaRPr>
          </a:p>
        </p:txBody>
      </p:sp>
      <p:sp>
        <p:nvSpPr>
          <p:cNvPr id="51" name="TextBox 50">
            <a:extLst>
              <a:ext uri="{FF2B5EF4-FFF2-40B4-BE49-F238E27FC236}">
                <a16:creationId xmlns:a16="http://schemas.microsoft.com/office/drawing/2014/main" xmlns="" id="{48364562-CA69-58CD-1169-4B9D7225D53E}"/>
              </a:ext>
            </a:extLst>
          </p:cNvPr>
          <p:cNvSpPr txBox="1"/>
          <p:nvPr/>
        </p:nvSpPr>
        <p:spPr>
          <a:xfrm>
            <a:off x="8000999" y="4827493"/>
            <a:ext cx="3953435" cy="400110"/>
          </a:xfrm>
          <a:prstGeom prst="rect">
            <a:avLst/>
          </a:prstGeom>
          <a:noFill/>
        </p:spPr>
        <p:txBody>
          <a:bodyPr wrap="square" rtlCol="0">
            <a:spAutoFit/>
          </a:bodyPr>
          <a:lstStyle/>
          <a:p>
            <a:pPr>
              <a:buClrTx/>
              <a:buFontTx/>
              <a:buNone/>
            </a:pPr>
            <a:r>
              <a:rPr lang="en-IN" sz="2000" b="1" kern="1200" dirty="0" err="1">
                <a:solidFill>
                  <a:srgbClr val="212121"/>
                </a:solidFill>
                <a:latin typeface="Roboto Condensed"/>
                <a:ea typeface="+mn-ea"/>
                <a:cs typeface="+mn-cs"/>
              </a:rPr>
              <a:t>Preorder</a:t>
            </a:r>
            <a:r>
              <a:rPr lang="en-IN" sz="2000" b="1" kern="1200" dirty="0">
                <a:solidFill>
                  <a:srgbClr val="212121"/>
                </a:solidFill>
                <a:latin typeface="Roboto Condensed"/>
                <a:ea typeface="+mn-ea"/>
                <a:cs typeface="+mn-cs"/>
              </a:rPr>
              <a:t> traversal of a given tree as</a:t>
            </a:r>
            <a:endParaRPr lang="en-US" sz="2000" b="1" kern="1200" dirty="0">
              <a:solidFill>
                <a:srgbClr val="212121"/>
              </a:solidFill>
              <a:latin typeface="Roboto Condensed"/>
              <a:ea typeface="+mn-ea"/>
              <a:cs typeface="+mn-cs"/>
            </a:endParaRPr>
          </a:p>
        </p:txBody>
      </p:sp>
      <p:sp>
        <p:nvSpPr>
          <p:cNvPr id="52" name="TextBox 51">
            <a:extLst>
              <a:ext uri="{FF2B5EF4-FFF2-40B4-BE49-F238E27FC236}">
                <a16:creationId xmlns:a16="http://schemas.microsoft.com/office/drawing/2014/main" xmlns="" id="{605725A4-9C3B-470F-E092-BBD4DA18BC5E}"/>
              </a:ext>
            </a:extLst>
          </p:cNvPr>
          <p:cNvSpPr txBox="1"/>
          <p:nvPr/>
        </p:nvSpPr>
        <p:spPr>
          <a:xfrm>
            <a:off x="9936203" y="137614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3" name="TextBox 52">
            <a:extLst>
              <a:ext uri="{FF2B5EF4-FFF2-40B4-BE49-F238E27FC236}">
                <a16:creationId xmlns:a16="http://schemas.microsoft.com/office/drawing/2014/main" xmlns="" id="{B2D9E211-FF5C-E18D-B4DE-892E380DAC5E}"/>
              </a:ext>
            </a:extLst>
          </p:cNvPr>
          <p:cNvSpPr txBox="1"/>
          <p:nvPr/>
        </p:nvSpPr>
        <p:spPr>
          <a:xfrm>
            <a:off x="9457353" y="227261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4" name="TextBox 53">
            <a:extLst>
              <a:ext uri="{FF2B5EF4-FFF2-40B4-BE49-F238E27FC236}">
                <a16:creationId xmlns:a16="http://schemas.microsoft.com/office/drawing/2014/main" xmlns="" id="{0455B0D4-A8D7-C233-F2E5-66B9727F6DDD}"/>
              </a:ext>
            </a:extLst>
          </p:cNvPr>
          <p:cNvSpPr txBox="1"/>
          <p:nvPr/>
        </p:nvSpPr>
        <p:spPr>
          <a:xfrm>
            <a:off x="9001909" y="316908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5" name="TextBox 54">
            <a:extLst>
              <a:ext uri="{FF2B5EF4-FFF2-40B4-BE49-F238E27FC236}">
                <a16:creationId xmlns:a16="http://schemas.microsoft.com/office/drawing/2014/main" xmlns="" id="{2F37AFE4-124D-9371-7CBA-4406E19ACB1A}"/>
              </a:ext>
            </a:extLst>
          </p:cNvPr>
          <p:cNvSpPr txBox="1"/>
          <p:nvPr/>
        </p:nvSpPr>
        <p:spPr>
          <a:xfrm>
            <a:off x="10451655" y="227261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6" name="TextBox 55">
            <a:extLst>
              <a:ext uri="{FF2B5EF4-FFF2-40B4-BE49-F238E27FC236}">
                <a16:creationId xmlns:a16="http://schemas.microsoft.com/office/drawing/2014/main" xmlns="" id="{616192C6-59BF-881E-9356-A1DEDC0ACF57}"/>
              </a:ext>
            </a:extLst>
          </p:cNvPr>
          <p:cNvSpPr txBox="1"/>
          <p:nvPr/>
        </p:nvSpPr>
        <p:spPr>
          <a:xfrm>
            <a:off x="9981419" y="316908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7" name="TextBox 56">
            <a:extLst>
              <a:ext uri="{FF2B5EF4-FFF2-40B4-BE49-F238E27FC236}">
                <a16:creationId xmlns:a16="http://schemas.microsoft.com/office/drawing/2014/main" xmlns="" id="{43A6BCEE-F201-70F0-0305-CC05D4B9421F}"/>
              </a:ext>
            </a:extLst>
          </p:cNvPr>
          <p:cNvSpPr txBox="1"/>
          <p:nvPr/>
        </p:nvSpPr>
        <p:spPr>
          <a:xfrm>
            <a:off x="10475253" y="3998320"/>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8" name="TextBox 57">
            <a:extLst>
              <a:ext uri="{FF2B5EF4-FFF2-40B4-BE49-F238E27FC236}">
                <a16:creationId xmlns:a16="http://schemas.microsoft.com/office/drawing/2014/main" xmlns="" id="{F3B7DAAA-600B-194B-2846-2D13DF8018D8}"/>
              </a:ext>
            </a:extLst>
          </p:cNvPr>
          <p:cNvSpPr txBox="1"/>
          <p:nvPr/>
        </p:nvSpPr>
        <p:spPr>
          <a:xfrm>
            <a:off x="10919008" y="316908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cxnSp>
        <p:nvCxnSpPr>
          <p:cNvPr id="59" name="Straight Connector 58">
            <a:extLst>
              <a:ext uri="{FF2B5EF4-FFF2-40B4-BE49-F238E27FC236}">
                <a16:creationId xmlns:a16="http://schemas.microsoft.com/office/drawing/2014/main" xmlns="" id="{AC599A52-8528-2393-09F1-A0A404F0E7E3}"/>
              </a:ext>
            </a:extLst>
          </p:cNvPr>
          <p:cNvCxnSpPr/>
          <p:nvPr/>
        </p:nvCxnSpPr>
        <p:spPr>
          <a:xfrm>
            <a:off x="7620000" y="1066800"/>
            <a:ext cx="0" cy="5181600"/>
          </a:xfrm>
          <a:prstGeom prst="line">
            <a:avLst/>
          </a:prstGeom>
          <a:noFill/>
          <a:ln w="12700" cap="flat" cmpd="sng" algn="ctr">
            <a:solidFill>
              <a:srgbClr val="212121"/>
            </a:solidFill>
            <a:prstDash val="solid"/>
            <a:miter lim="800000"/>
          </a:ln>
          <a:effectLst/>
        </p:spPr>
      </p:cxnSp>
      <p:sp>
        <p:nvSpPr>
          <p:cNvPr id="60" name="Content Placeholder 2">
            <a:extLst>
              <a:ext uri="{FF2B5EF4-FFF2-40B4-BE49-F238E27FC236}">
                <a16:creationId xmlns:a16="http://schemas.microsoft.com/office/drawing/2014/main" xmlns="" id="{DDC3F9B4-E12D-4DF9-4304-4D70E647567B}"/>
              </a:ext>
            </a:extLst>
          </p:cNvPr>
          <p:cNvSpPr txBox="1">
            <a:spLocks/>
          </p:cNvSpPr>
          <p:nvPr/>
        </p:nvSpPr>
        <p:spPr>
          <a:xfrm>
            <a:off x="194434" y="3353679"/>
            <a:ext cx="6167518" cy="3265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9p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Algorithm</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1: Repeat step 2 to 4 while TREE != NULL</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2: Write “TREE-&gt;DATA”</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3: PREORDER(TREE-&gt;LEFT)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4: PREORDER(TREE-&gt;RIGHT)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	[END OF WHILE]</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5: END</a:t>
            </a:r>
          </a:p>
        </p:txBody>
      </p:sp>
    </p:spTree>
    <p:extLst>
      <p:ext uri="{BB962C8B-B14F-4D97-AF65-F5344CB8AC3E}">
        <p14:creationId xmlns:p14="http://schemas.microsoft.com/office/powerpoint/2010/main" xmlns="" val="369649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15452" cy="33910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400" b="1" kern="1200" dirty="0" err="1">
                <a:solidFill>
                  <a:srgbClr val="212121"/>
                </a:solidFill>
                <a:latin typeface="Cambria" panose="02040503050406030204" pitchFamily="18" charset="0"/>
                <a:ea typeface="Cambria" panose="02040503050406030204" pitchFamily="18" charset="0"/>
                <a:cs typeface="+mn-cs"/>
              </a:rPr>
              <a:t>Inorder</a:t>
            </a:r>
            <a:r>
              <a:rPr lang="en-US" sz="2400" b="1" kern="1200" dirty="0">
                <a:solidFill>
                  <a:srgbClr val="212121"/>
                </a:solidFill>
                <a:latin typeface="Cambria" panose="02040503050406030204" pitchFamily="18" charset="0"/>
                <a:ea typeface="Cambria" panose="02040503050406030204" pitchFamily="18" charset="0"/>
                <a:cs typeface="+mn-cs"/>
              </a:rPr>
              <a:t> Traversal </a:t>
            </a:r>
            <a:r>
              <a:rPr lang="en-US" sz="2400" b="1" kern="1200" dirty="0">
                <a:solidFill>
                  <a:srgbClr val="C00000"/>
                </a:solidFill>
                <a:latin typeface="Cambria" panose="02040503050406030204" pitchFamily="18" charset="0"/>
                <a:ea typeface="Cambria" panose="02040503050406030204" pitchFamily="18" charset="0"/>
                <a:cs typeface="+mn-cs"/>
              </a:rPr>
              <a:t>(Left, Root, Right)</a:t>
            </a:r>
            <a:endParaRPr lang="en-US" sz="24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00" kern="1200" dirty="0">
                <a:solidFill>
                  <a:srgbClr val="212121"/>
                </a:solidFill>
                <a:latin typeface="Cambria" panose="02040503050406030204" pitchFamily="18" charset="0"/>
                <a:ea typeface="Cambria" panose="02040503050406030204" pitchFamily="18" charset="0"/>
                <a:cs typeface="+mn-cs"/>
              </a:rPr>
              <a:t>In order traversal of a binary tree is defined as follow</a:t>
            </a:r>
          </a:p>
          <a:p>
            <a:pPr marL="985838"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left subtree in </a:t>
            </a:r>
            <a:r>
              <a:rPr lang="en-US" sz="2200" kern="1200" dirty="0" err="1">
                <a:solidFill>
                  <a:srgbClr val="212121"/>
                </a:solidFill>
                <a:latin typeface="Cambria" panose="02040503050406030204" pitchFamily="18" charset="0"/>
                <a:ea typeface="Cambria" panose="02040503050406030204" pitchFamily="18" charset="0"/>
                <a:cs typeface="+mn-cs"/>
              </a:rPr>
              <a:t>Inorder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985838"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Process the root node</a:t>
            </a:r>
          </a:p>
          <a:p>
            <a:pPr marL="985838"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right subtree in </a:t>
            </a:r>
            <a:r>
              <a:rPr lang="en-US" sz="2200" kern="1200" dirty="0" err="1">
                <a:solidFill>
                  <a:srgbClr val="212121"/>
                </a:solidFill>
                <a:latin typeface="Cambria" panose="02040503050406030204" pitchFamily="18" charset="0"/>
                <a:ea typeface="Cambria" panose="02040503050406030204" pitchFamily="18" charset="0"/>
                <a:cs typeface="+mn-cs"/>
              </a:rPr>
              <a:t>Inorder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400" b="1" kern="1200" dirty="0">
              <a:solidFill>
                <a:srgbClr val="212121"/>
              </a:solidFill>
              <a:latin typeface="Cambria" panose="02040503050406030204" pitchFamily="18" charset="0"/>
              <a:ea typeface="Cambria" panose="02040503050406030204" pitchFamily="18" charset="0"/>
              <a:cs typeface="+mn-cs"/>
            </a:endParaRPr>
          </a:p>
        </p:txBody>
      </p:sp>
      <p:sp>
        <p:nvSpPr>
          <p:cNvPr id="60" name="Content Placeholder 2">
            <a:extLst>
              <a:ext uri="{FF2B5EF4-FFF2-40B4-BE49-F238E27FC236}">
                <a16:creationId xmlns:a16="http://schemas.microsoft.com/office/drawing/2014/main" xmlns="" id="{DDC3F9B4-E12D-4DF9-4304-4D70E647567B}"/>
              </a:ext>
            </a:extLst>
          </p:cNvPr>
          <p:cNvSpPr txBox="1">
            <a:spLocks/>
          </p:cNvSpPr>
          <p:nvPr/>
        </p:nvSpPr>
        <p:spPr>
          <a:xfrm>
            <a:off x="194434" y="3353679"/>
            <a:ext cx="6167518" cy="3265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9p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Algorithm</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1: Repeat step 2 to 4 while TREE != NULL</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2: INORDER(TREE-&gt;LEFT)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3: Write “TREE-&gt;DATA”</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4: INORDER(TREE-&gt;RIGHT)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	[END OF WHILE]</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5: END</a:t>
            </a:r>
          </a:p>
        </p:txBody>
      </p:sp>
      <p:sp>
        <p:nvSpPr>
          <p:cNvPr id="2" name="Oval 1">
            <a:extLst>
              <a:ext uri="{FF2B5EF4-FFF2-40B4-BE49-F238E27FC236}">
                <a16:creationId xmlns:a16="http://schemas.microsoft.com/office/drawing/2014/main" xmlns="" id="{716A243B-C87A-6454-F257-DE508A669DAA}"/>
              </a:ext>
            </a:extLst>
          </p:cNvPr>
          <p:cNvSpPr/>
          <p:nvPr/>
        </p:nvSpPr>
        <p:spPr>
          <a:xfrm>
            <a:off x="9524997" y="11609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 name="Oval 2">
            <a:extLst>
              <a:ext uri="{FF2B5EF4-FFF2-40B4-BE49-F238E27FC236}">
                <a16:creationId xmlns:a16="http://schemas.microsoft.com/office/drawing/2014/main" xmlns="" id="{E194D400-6E21-66A1-D252-9BA85D9AC8AA}"/>
              </a:ext>
            </a:extLst>
          </p:cNvPr>
          <p:cNvSpPr/>
          <p:nvPr/>
        </p:nvSpPr>
        <p:spPr>
          <a:xfrm>
            <a:off x="8969186" y="208429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 name="Oval 3">
            <a:extLst>
              <a:ext uri="{FF2B5EF4-FFF2-40B4-BE49-F238E27FC236}">
                <a16:creationId xmlns:a16="http://schemas.microsoft.com/office/drawing/2014/main" xmlns="" id="{545F86D8-8236-CD7D-83C0-629A113F6A6E}"/>
              </a:ext>
            </a:extLst>
          </p:cNvPr>
          <p:cNvSpPr/>
          <p:nvPr/>
        </p:nvSpPr>
        <p:spPr>
          <a:xfrm>
            <a:off x="8507504" y="299421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xmlns="" id="{3F94D1F9-9B4A-052F-842C-42A3B26D63A4}"/>
              </a:ext>
            </a:extLst>
          </p:cNvPr>
          <p:cNvSpPr/>
          <p:nvPr/>
        </p:nvSpPr>
        <p:spPr>
          <a:xfrm>
            <a:off x="9677397" y="299421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xmlns="" id="{3BC2FC75-3CB4-9385-91FF-659721CA5041}"/>
              </a:ext>
            </a:extLst>
          </p:cNvPr>
          <p:cNvSpPr/>
          <p:nvPr/>
        </p:nvSpPr>
        <p:spPr>
          <a:xfrm>
            <a:off x="10183902" y="208429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xmlns="" id="{C99B9277-08C6-6263-A9E6-C81F3E89CFD1}"/>
              </a:ext>
            </a:extLst>
          </p:cNvPr>
          <p:cNvSpPr/>
          <p:nvPr/>
        </p:nvSpPr>
        <p:spPr>
          <a:xfrm>
            <a:off x="10753160" y="299421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xmlns="" id="{EB7AFAF8-E181-658C-0754-17EC233F724D}"/>
              </a:ext>
            </a:extLst>
          </p:cNvPr>
          <p:cNvSpPr/>
          <p:nvPr/>
        </p:nvSpPr>
        <p:spPr>
          <a:xfrm>
            <a:off x="10165973" y="387723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9" name="Straight Arrow Connector 8">
            <a:extLst>
              <a:ext uri="{FF2B5EF4-FFF2-40B4-BE49-F238E27FC236}">
                <a16:creationId xmlns:a16="http://schemas.microsoft.com/office/drawing/2014/main" xmlns="" id="{B792AF26-1D58-B5E4-F366-05562CE862A3}"/>
              </a:ext>
            </a:extLst>
          </p:cNvPr>
          <p:cNvCxnSpPr>
            <a:stCxn id="2" idx="3"/>
            <a:endCxn id="3" idx="0"/>
          </p:cNvCxnSpPr>
          <p:nvPr/>
        </p:nvCxnSpPr>
        <p:spPr>
          <a:xfrm flipH="1">
            <a:off x="9249986" y="1640286"/>
            <a:ext cx="357255" cy="444008"/>
          </a:xfrm>
          <a:prstGeom prst="straightConnector1">
            <a:avLst/>
          </a:prstGeom>
          <a:noFill/>
          <a:ln w="28575" cap="flat" cmpd="sng" algn="ctr">
            <a:solidFill>
              <a:srgbClr val="B84742"/>
            </a:solidFill>
            <a:prstDash val="solid"/>
            <a:miter lim="800000"/>
            <a:tailEnd type="arrow"/>
          </a:ln>
          <a:effectLst/>
        </p:spPr>
      </p:cxnSp>
      <p:cxnSp>
        <p:nvCxnSpPr>
          <p:cNvPr id="10" name="Straight Arrow Connector 9">
            <a:extLst>
              <a:ext uri="{FF2B5EF4-FFF2-40B4-BE49-F238E27FC236}">
                <a16:creationId xmlns:a16="http://schemas.microsoft.com/office/drawing/2014/main" xmlns="" id="{FCEC3882-C350-B7FF-2A98-2BB397B66CE5}"/>
              </a:ext>
            </a:extLst>
          </p:cNvPr>
          <p:cNvCxnSpPr>
            <a:stCxn id="3" idx="3"/>
            <a:endCxn id="4" idx="0"/>
          </p:cNvCxnSpPr>
          <p:nvPr/>
        </p:nvCxnSpPr>
        <p:spPr>
          <a:xfrm flipH="1">
            <a:off x="8788304" y="2563650"/>
            <a:ext cx="263126" cy="430561"/>
          </a:xfrm>
          <a:prstGeom prst="straightConnector1">
            <a:avLst/>
          </a:prstGeom>
          <a:noFill/>
          <a:ln w="28575" cap="flat" cmpd="sng" algn="ctr">
            <a:solidFill>
              <a:srgbClr val="B84742"/>
            </a:solidFill>
            <a:prstDash val="solid"/>
            <a:miter lim="800000"/>
            <a:tailEnd type="arrow"/>
          </a:ln>
          <a:effectLst/>
        </p:spPr>
      </p:cxnSp>
      <p:cxnSp>
        <p:nvCxnSpPr>
          <p:cNvPr id="11" name="Straight Arrow Connector 10">
            <a:extLst>
              <a:ext uri="{FF2B5EF4-FFF2-40B4-BE49-F238E27FC236}">
                <a16:creationId xmlns:a16="http://schemas.microsoft.com/office/drawing/2014/main" xmlns="" id="{1AFB4973-DD41-C9E0-6841-72B7F7564469}"/>
              </a:ext>
            </a:extLst>
          </p:cNvPr>
          <p:cNvCxnSpPr>
            <a:stCxn id="2" idx="5"/>
            <a:endCxn id="6" idx="0"/>
          </p:cNvCxnSpPr>
          <p:nvPr/>
        </p:nvCxnSpPr>
        <p:spPr>
          <a:xfrm>
            <a:off x="10004353" y="1640286"/>
            <a:ext cx="460349" cy="444008"/>
          </a:xfrm>
          <a:prstGeom prst="straightConnector1">
            <a:avLst/>
          </a:prstGeom>
          <a:noFill/>
          <a:ln w="28575" cap="flat" cmpd="sng" algn="ctr">
            <a:solidFill>
              <a:srgbClr val="B84742"/>
            </a:solidFill>
            <a:prstDash val="solid"/>
            <a:miter lim="800000"/>
            <a:tailEnd type="arrow"/>
          </a:ln>
          <a:effectLst/>
        </p:spPr>
      </p:cxnSp>
      <p:cxnSp>
        <p:nvCxnSpPr>
          <p:cNvPr id="12" name="Straight Arrow Connector 11">
            <a:extLst>
              <a:ext uri="{FF2B5EF4-FFF2-40B4-BE49-F238E27FC236}">
                <a16:creationId xmlns:a16="http://schemas.microsoft.com/office/drawing/2014/main" xmlns="" id="{00A6C8D8-A3B9-AC25-A378-2D6CE86B3F37}"/>
              </a:ext>
            </a:extLst>
          </p:cNvPr>
          <p:cNvCxnSpPr>
            <a:stCxn id="6" idx="3"/>
            <a:endCxn id="5" idx="0"/>
          </p:cNvCxnSpPr>
          <p:nvPr/>
        </p:nvCxnSpPr>
        <p:spPr>
          <a:xfrm flipH="1">
            <a:off x="9958197" y="2563650"/>
            <a:ext cx="307949" cy="430561"/>
          </a:xfrm>
          <a:prstGeom prst="straightConnector1">
            <a:avLst/>
          </a:prstGeom>
          <a:noFill/>
          <a:ln w="28575" cap="flat" cmpd="sng" algn="ctr">
            <a:solidFill>
              <a:srgbClr val="B84742"/>
            </a:solidFill>
            <a:prstDash val="solid"/>
            <a:miter lim="800000"/>
            <a:tailEnd type="arrow"/>
          </a:ln>
          <a:effectLst/>
        </p:spPr>
      </p:cxnSp>
      <p:cxnSp>
        <p:nvCxnSpPr>
          <p:cNvPr id="13" name="Straight Arrow Connector 12">
            <a:extLst>
              <a:ext uri="{FF2B5EF4-FFF2-40B4-BE49-F238E27FC236}">
                <a16:creationId xmlns:a16="http://schemas.microsoft.com/office/drawing/2014/main" xmlns="" id="{B6033C3C-A398-4CFB-711D-BCEE80BF7E6A}"/>
              </a:ext>
            </a:extLst>
          </p:cNvPr>
          <p:cNvCxnSpPr>
            <a:stCxn id="6" idx="5"/>
            <a:endCxn id="7" idx="0"/>
          </p:cNvCxnSpPr>
          <p:nvPr/>
        </p:nvCxnSpPr>
        <p:spPr>
          <a:xfrm>
            <a:off x="10663258" y="2563650"/>
            <a:ext cx="370702" cy="430561"/>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xmlns="" id="{9A2B6803-C533-E605-F284-D2A030562553}"/>
              </a:ext>
            </a:extLst>
          </p:cNvPr>
          <p:cNvCxnSpPr>
            <a:stCxn id="5" idx="5"/>
            <a:endCxn id="8" idx="0"/>
          </p:cNvCxnSpPr>
          <p:nvPr/>
        </p:nvCxnSpPr>
        <p:spPr>
          <a:xfrm>
            <a:off x="10156753" y="3473567"/>
            <a:ext cx="290020" cy="403667"/>
          </a:xfrm>
          <a:prstGeom prst="straightConnector1">
            <a:avLst/>
          </a:prstGeom>
          <a:noFill/>
          <a:ln w="28575" cap="flat" cmpd="sng" algn="ctr">
            <a:solidFill>
              <a:srgbClr val="B84742"/>
            </a:solidFill>
            <a:prstDash val="solid"/>
            <a:miter lim="800000"/>
            <a:tailEnd type="arrow"/>
          </a:ln>
          <a:effectLst/>
        </p:spPr>
      </p:cxnSp>
      <p:sp>
        <p:nvSpPr>
          <p:cNvPr id="15" name="TextBox 14">
            <a:extLst>
              <a:ext uri="{FF2B5EF4-FFF2-40B4-BE49-F238E27FC236}">
                <a16:creationId xmlns:a16="http://schemas.microsoft.com/office/drawing/2014/main" xmlns="" id="{0737533F-F57E-72E7-1B70-C04F6C4BDDC0}"/>
              </a:ext>
            </a:extLst>
          </p:cNvPr>
          <p:cNvSpPr txBox="1"/>
          <p:nvPr/>
        </p:nvSpPr>
        <p:spPr>
          <a:xfrm>
            <a:off x="9304213" y="5074136"/>
            <a:ext cx="369012"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A</a:t>
            </a:r>
            <a:endParaRPr lang="en-US" sz="2400" b="1" kern="1200" dirty="0">
              <a:solidFill>
                <a:srgbClr val="C00000"/>
              </a:solidFill>
              <a:latin typeface="Roboto Condensed"/>
              <a:ea typeface="+mn-ea"/>
              <a:cs typeface="+mn-cs"/>
            </a:endParaRPr>
          </a:p>
        </p:txBody>
      </p:sp>
      <p:sp>
        <p:nvSpPr>
          <p:cNvPr id="16" name="TextBox 15">
            <a:extLst>
              <a:ext uri="{FF2B5EF4-FFF2-40B4-BE49-F238E27FC236}">
                <a16:creationId xmlns:a16="http://schemas.microsoft.com/office/drawing/2014/main" xmlns="" id="{4AD66AC6-2CDB-F06F-ADA7-C7BA624F6797}"/>
              </a:ext>
            </a:extLst>
          </p:cNvPr>
          <p:cNvSpPr txBox="1"/>
          <p:nvPr/>
        </p:nvSpPr>
        <p:spPr>
          <a:xfrm>
            <a:off x="8917791" y="5074136"/>
            <a:ext cx="357790"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B</a:t>
            </a:r>
            <a:endParaRPr lang="en-US" sz="2400" b="1" kern="1200" dirty="0">
              <a:solidFill>
                <a:srgbClr val="C00000"/>
              </a:solidFill>
              <a:latin typeface="Roboto Condensed"/>
              <a:ea typeface="+mn-ea"/>
              <a:cs typeface="+mn-cs"/>
            </a:endParaRPr>
          </a:p>
        </p:txBody>
      </p:sp>
      <p:sp>
        <p:nvSpPr>
          <p:cNvPr id="17" name="TextBox 16">
            <a:extLst>
              <a:ext uri="{FF2B5EF4-FFF2-40B4-BE49-F238E27FC236}">
                <a16:creationId xmlns:a16="http://schemas.microsoft.com/office/drawing/2014/main" xmlns="" id="{D41F9F04-5F38-C11E-7D75-1A7EE09DF2D8}"/>
              </a:ext>
            </a:extLst>
          </p:cNvPr>
          <p:cNvSpPr txBox="1"/>
          <p:nvPr/>
        </p:nvSpPr>
        <p:spPr>
          <a:xfrm>
            <a:off x="8528163" y="5074136"/>
            <a:ext cx="360996"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C</a:t>
            </a:r>
            <a:endParaRPr lang="en-US" sz="2400" b="1" kern="1200" dirty="0">
              <a:solidFill>
                <a:srgbClr val="C00000"/>
              </a:solidFill>
              <a:latin typeface="Roboto Condensed"/>
              <a:ea typeface="+mn-ea"/>
              <a:cs typeface="+mn-cs"/>
            </a:endParaRPr>
          </a:p>
        </p:txBody>
      </p:sp>
      <p:sp>
        <p:nvSpPr>
          <p:cNvPr id="18" name="Rectangle 17">
            <a:extLst>
              <a:ext uri="{FF2B5EF4-FFF2-40B4-BE49-F238E27FC236}">
                <a16:creationId xmlns:a16="http://schemas.microsoft.com/office/drawing/2014/main" xmlns="" id="{DF904B04-5DE4-12AC-4A4F-659E793F2EA5}"/>
              </a:ext>
            </a:extLst>
          </p:cNvPr>
          <p:cNvSpPr/>
          <p:nvPr/>
        </p:nvSpPr>
        <p:spPr>
          <a:xfrm>
            <a:off x="10425009" y="5074136"/>
            <a:ext cx="35779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D</a:t>
            </a:r>
            <a:endParaRPr lang="en-US" sz="2400" b="1" kern="1200" dirty="0">
              <a:solidFill>
                <a:srgbClr val="212121"/>
              </a:solidFill>
              <a:latin typeface="Roboto Condensed"/>
              <a:ea typeface="+mn-ea"/>
              <a:cs typeface="+mn-cs"/>
            </a:endParaRPr>
          </a:p>
        </p:txBody>
      </p:sp>
      <p:sp>
        <p:nvSpPr>
          <p:cNvPr id="19" name="Rectangle 18">
            <a:extLst>
              <a:ext uri="{FF2B5EF4-FFF2-40B4-BE49-F238E27FC236}">
                <a16:creationId xmlns:a16="http://schemas.microsoft.com/office/drawing/2014/main" xmlns="" id="{676F5FEF-E2F7-E285-0762-B0A5487D0BB7}"/>
              </a:ext>
            </a:extLst>
          </p:cNvPr>
          <p:cNvSpPr/>
          <p:nvPr/>
        </p:nvSpPr>
        <p:spPr>
          <a:xfrm>
            <a:off x="9701857" y="5074136"/>
            <a:ext cx="335348"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E</a:t>
            </a:r>
            <a:endParaRPr lang="en-US" sz="2400" b="1" kern="1200" dirty="0">
              <a:solidFill>
                <a:srgbClr val="212121"/>
              </a:solidFill>
              <a:latin typeface="Roboto Condensed"/>
              <a:ea typeface="+mn-ea"/>
              <a:cs typeface="+mn-cs"/>
            </a:endParaRPr>
          </a:p>
        </p:txBody>
      </p:sp>
      <p:sp>
        <p:nvSpPr>
          <p:cNvPr id="20" name="Rectangle 19">
            <a:extLst>
              <a:ext uri="{FF2B5EF4-FFF2-40B4-BE49-F238E27FC236}">
                <a16:creationId xmlns:a16="http://schemas.microsoft.com/office/drawing/2014/main" xmlns="" id="{DB74FB4F-1696-4A1C-C882-F3DA56FE2323}"/>
              </a:ext>
            </a:extLst>
          </p:cNvPr>
          <p:cNvSpPr/>
          <p:nvPr/>
        </p:nvSpPr>
        <p:spPr>
          <a:xfrm>
            <a:off x="10065837" y="5074136"/>
            <a:ext cx="33054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F</a:t>
            </a:r>
            <a:endParaRPr lang="en-US" sz="2400" b="1" kern="1200" dirty="0">
              <a:solidFill>
                <a:srgbClr val="212121"/>
              </a:solidFill>
              <a:latin typeface="Roboto Condensed"/>
              <a:ea typeface="+mn-ea"/>
              <a:cs typeface="+mn-cs"/>
            </a:endParaRPr>
          </a:p>
        </p:txBody>
      </p:sp>
      <p:sp>
        <p:nvSpPr>
          <p:cNvPr id="21" name="Rectangle 20">
            <a:extLst>
              <a:ext uri="{FF2B5EF4-FFF2-40B4-BE49-F238E27FC236}">
                <a16:creationId xmlns:a16="http://schemas.microsoft.com/office/drawing/2014/main" xmlns="" id="{BDF89B52-74F7-1909-F1F5-C4296283C25A}"/>
              </a:ext>
            </a:extLst>
          </p:cNvPr>
          <p:cNvSpPr/>
          <p:nvPr/>
        </p:nvSpPr>
        <p:spPr>
          <a:xfrm>
            <a:off x="10811429" y="5074136"/>
            <a:ext cx="364202"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G</a:t>
            </a:r>
            <a:endParaRPr lang="en-US" sz="2400" b="1" kern="1200" dirty="0">
              <a:solidFill>
                <a:srgbClr val="212121"/>
              </a:solidFill>
              <a:latin typeface="Roboto Condensed"/>
              <a:ea typeface="+mn-ea"/>
              <a:cs typeface="+mn-cs"/>
            </a:endParaRPr>
          </a:p>
        </p:txBody>
      </p:sp>
      <p:sp>
        <p:nvSpPr>
          <p:cNvPr id="22" name="TextBox 21">
            <a:extLst>
              <a:ext uri="{FF2B5EF4-FFF2-40B4-BE49-F238E27FC236}">
                <a16:creationId xmlns:a16="http://schemas.microsoft.com/office/drawing/2014/main" xmlns="" id="{4982E68E-D2E7-5A7A-17A3-34461DBC9141}"/>
              </a:ext>
            </a:extLst>
          </p:cNvPr>
          <p:cNvSpPr txBox="1"/>
          <p:nvPr/>
        </p:nvSpPr>
        <p:spPr>
          <a:xfrm>
            <a:off x="7937652" y="4572483"/>
            <a:ext cx="3805517" cy="400110"/>
          </a:xfrm>
          <a:prstGeom prst="rect">
            <a:avLst/>
          </a:prstGeom>
          <a:noFill/>
        </p:spPr>
        <p:txBody>
          <a:bodyPr wrap="square" rtlCol="0">
            <a:spAutoFit/>
          </a:bodyPr>
          <a:lstStyle/>
          <a:p>
            <a:pPr>
              <a:buClrTx/>
              <a:buFontTx/>
              <a:buNone/>
            </a:pPr>
            <a:r>
              <a:rPr lang="en-IN" sz="2000" b="1" kern="1200" dirty="0" err="1">
                <a:solidFill>
                  <a:srgbClr val="212121"/>
                </a:solidFill>
                <a:latin typeface="Roboto Condensed"/>
                <a:ea typeface="+mn-ea"/>
                <a:cs typeface="+mn-cs"/>
              </a:rPr>
              <a:t>Inorder</a:t>
            </a:r>
            <a:r>
              <a:rPr lang="en-IN" sz="2000" b="1" kern="1200" dirty="0">
                <a:solidFill>
                  <a:srgbClr val="212121"/>
                </a:solidFill>
                <a:latin typeface="Roboto Condensed"/>
                <a:ea typeface="+mn-ea"/>
                <a:cs typeface="+mn-cs"/>
              </a:rPr>
              <a:t> traversal of a given tree as</a:t>
            </a:r>
            <a:endParaRPr lang="en-US" sz="2000" b="1" kern="1200" dirty="0">
              <a:solidFill>
                <a:srgbClr val="212121"/>
              </a:solidFill>
              <a:latin typeface="Roboto Condensed"/>
              <a:ea typeface="+mn-ea"/>
              <a:cs typeface="+mn-cs"/>
            </a:endParaRPr>
          </a:p>
        </p:txBody>
      </p:sp>
      <p:sp>
        <p:nvSpPr>
          <p:cNvPr id="23" name="TextBox 22">
            <a:extLst>
              <a:ext uri="{FF2B5EF4-FFF2-40B4-BE49-F238E27FC236}">
                <a16:creationId xmlns:a16="http://schemas.microsoft.com/office/drawing/2014/main" xmlns="" id="{CCA2E996-5995-1FAA-044B-3EE281C7607A}"/>
              </a:ext>
            </a:extLst>
          </p:cNvPr>
          <p:cNvSpPr txBox="1"/>
          <p:nvPr/>
        </p:nvSpPr>
        <p:spPr>
          <a:xfrm>
            <a:off x="10098738" y="1257064"/>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4" name="TextBox 23">
            <a:extLst>
              <a:ext uri="{FF2B5EF4-FFF2-40B4-BE49-F238E27FC236}">
                <a16:creationId xmlns:a16="http://schemas.microsoft.com/office/drawing/2014/main" xmlns="" id="{2EC218E1-6B7D-5B70-E358-DF67735CC1E8}"/>
              </a:ext>
            </a:extLst>
          </p:cNvPr>
          <p:cNvSpPr txBox="1"/>
          <p:nvPr/>
        </p:nvSpPr>
        <p:spPr>
          <a:xfrm>
            <a:off x="9519438" y="2192796"/>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5" name="TextBox 24">
            <a:extLst>
              <a:ext uri="{FF2B5EF4-FFF2-40B4-BE49-F238E27FC236}">
                <a16:creationId xmlns:a16="http://schemas.microsoft.com/office/drawing/2014/main" xmlns="" id="{2ED35626-9B7D-950B-CE09-07A4DD2DDA88}"/>
              </a:ext>
            </a:extLst>
          </p:cNvPr>
          <p:cNvSpPr txBox="1"/>
          <p:nvPr/>
        </p:nvSpPr>
        <p:spPr>
          <a:xfrm>
            <a:off x="9066482" y="309034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6" name="TextBox 25">
            <a:extLst>
              <a:ext uri="{FF2B5EF4-FFF2-40B4-BE49-F238E27FC236}">
                <a16:creationId xmlns:a16="http://schemas.microsoft.com/office/drawing/2014/main" xmlns="" id="{EE12408C-288F-84BE-013C-CE4635F01C7B}"/>
              </a:ext>
            </a:extLst>
          </p:cNvPr>
          <p:cNvSpPr txBox="1"/>
          <p:nvPr/>
        </p:nvSpPr>
        <p:spPr>
          <a:xfrm>
            <a:off x="10734724" y="2177249"/>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7" name="TextBox 26">
            <a:extLst>
              <a:ext uri="{FF2B5EF4-FFF2-40B4-BE49-F238E27FC236}">
                <a16:creationId xmlns:a16="http://schemas.microsoft.com/office/drawing/2014/main" xmlns="" id="{1A008236-B4E3-D170-7A15-367663FD9E6C}"/>
              </a:ext>
            </a:extLst>
          </p:cNvPr>
          <p:cNvSpPr txBox="1"/>
          <p:nvPr/>
        </p:nvSpPr>
        <p:spPr>
          <a:xfrm>
            <a:off x="10209217" y="309034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8" name="TextBox 27">
            <a:extLst>
              <a:ext uri="{FF2B5EF4-FFF2-40B4-BE49-F238E27FC236}">
                <a16:creationId xmlns:a16="http://schemas.microsoft.com/office/drawing/2014/main" xmlns="" id="{8EDC53E5-8360-3D82-5213-DB04F9B2FD67}"/>
              </a:ext>
            </a:extLst>
          </p:cNvPr>
          <p:cNvSpPr txBox="1"/>
          <p:nvPr/>
        </p:nvSpPr>
        <p:spPr>
          <a:xfrm>
            <a:off x="10754462" y="3973368"/>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9" name="TextBox 28">
            <a:extLst>
              <a:ext uri="{FF2B5EF4-FFF2-40B4-BE49-F238E27FC236}">
                <a16:creationId xmlns:a16="http://schemas.microsoft.com/office/drawing/2014/main" xmlns="" id="{731A2DD2-5644-6CC7-A1D0-4E57B7051B41}"/>
              </a:ext>
            </a:extLst>
          </p:cNvPr>
          <p:cNvSpPr txBox="1"/>
          <p:nvPr/>
        </p:nvSpPr>
        <p:spPr>
          <a:xfrm>
            <a:off x="11330000" y="309034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cxnSp>
        <p:nvCxnSpPr>
          <p:cNvPr id="30" name="Straight Connector 29">
            <a:extLst>
              <a:ext uri="{FF2B5EF4-FFF2-40B4-BE49-F238E27FC236}">
                <a16:creationId xmlns:a16="http://schemas.microsoft.com/office/drawing/2014/main" xmlns="" id="{4336AB6E-E7CB-A9DA-70F6-2EDEA5A4798A}"/>
              </a:ext>
            </a:extLst>
          </p:cNvPr>
          <p:cNvCxnSpPr/>
          <p:nvPr/>
        </p:nvCxnSpPr>
        <p:spPr>
          <a:xfrm>
            <a:off x="7620000" y="1066800"/>
            <a:ext cx="0" cy="5181600"/>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xmlns="" val="76267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6" y="632376"/>
            <a:ext cx="5931055" cy="355375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is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 tree is a nonlinear hierarchical data structure that </a:t>
            </a:r>
            <a:r>
              <a:rPr lang="en-US" sz="2267" b="1" kern="1200" dirty="0">
                <a:solidFill>
                  <a:srgbClr val="C00000"/>
                </a:solidFill>
                <a:latin typeface="Cambria" panose="02040503050406030204" pitchFamily="18" charset="0"/>
                <a:ea typeface="Cambria" panose="02040503050406030204" pitchFamily="18" charset="0"/>
                <a:cs typeface="+mn-cs"/>
              </a:rPr>
              <a:t>consists of nodes connected by edges.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is a </a:t>
            </a:r>
            <a:r>
              <a:rPr lang="en-US" sz="2267" b="1" kern="1200" dirty="0">
                <a:solidFill>
                  <a:srgbClr val="C00000"/>
                </a:solidFill>
                <a:latin typeface="Cambria" panose="02040503050406030204" pitchFamily="18" charset="0"/>
                <a:ea typeface="Cambria" panose="02040503050406030204" pitchFamily="18" charset="0"/>
                <a:cs typeface="+mn-cs"/>
              </a:rPr>
              <a:t>collection of nodes </a:t>
            </a:r>
            <a:r>
              <a:rPr lang="en-US" sz="2267" kern="1200" dirty="0">
                <a:solidFill>
                  <a:srgbClr val="212121"/>
                </a:solidFill>
                <a:latin typeface="Cambria" panose="02040503050406030204" pitchFamily="18" charset="0"/>
                <a:ea typeface="Cambria" panose="02040503050406030204" pitchFamily="18" charset="0"/>
                <a:cs typeface="+mn-cs"/>
              </a:rPr>
              <a:t>that are </a:t>
            </a:r>
            <a:r>
              <a:rPr lang="en-US" sz="2267" b="1" kern="1200" dirty="0">
                <a:solidFill>
                  <a:srgbClr val="C00000"/>
                </a:solidFill>
                <a:latin typeface="Cambria" panose="02040503050406030204" pitchFamily="18" charset="0"/>
                <a:ea typeface="Cambria" panose="02040503050406030204" pitchFamily="18" charset="0"/>
                <a:cs typeface="+mn-cs"/>
              </a:rPr>
              <a:t>connected by edges </a:t>
            </a:r>
            <a:r>
              <a:rPr lang="en-US" sz="2267" kern="1200" dirty="0">
                <a:solidFill>
                  <a:srgbClr val="212121"/>
                </a:solidFill>
                <a:latin typeface="Cambria" panose="02040503050406030204" pitchFamily="18" charset="0"/>
                <a:ea typeface="Cambria" panose="02040503050406030204" pitchFamily="18" charset="0"/>
                <a:cs typeface="+mn-cs"/>
              </a:rPr>
              <a:t>and has a hierarchical relationship between the nodes. </a:t>
            </a:r>
          </a:p>
        </p:txBody>
      </p:sp>
      <p:pic>
        <p:nvPicPr>
          <p:cNvPr id="2" name="Picture 1">
            <a:extLst>
              <a:ext uri="{FF2B5EF4-FFF2-40B4-BE49-F238E27FC236}">
                <a16:creationId xmlns:a16="http://schemas.microsoft.com/office/drawing/2014/main" xmlns="" id="{F53D7CF9-7C2C-D67D-FAC8-CFA2670EF297}"/>
              </a:ext>
            </a:extLst>
          </p:cNvPr>
          <p:cNvPicPr>
            <a:picLocks noChangeAspect="1"/>
          </p:cNvPicPr>
          <p:nvPr/>
        </p:nvPicPr>
        <p:blipFill>
          <a:blip r:embed="rId6"/>
          <a:stretch>
            <a:fillRect/>
          </a:stretch>
        </p:blipFill>
        <p:spPr>
          <a:xfrm>
            <a:off x="7104380" y="1037171"/>
            <a:ext cx="4343400" cy="5334000"/>
          </a:xfrm>
          <a:prstGeom prst="rect">
            <a:avLst/>
          </a:prstGeom>
        </p:spPr>
      </p:pic>
    </p:spTree>
    <p:extLst>
      <p:ext uri="{BB962C8B-B14F-4D97-AF65-F5344CB8AC3E}">
        <p14:creationId xmlns:p14="http://schemas.microsoft.com/office/powerpoint/2010/main" xmlns="" val="2743684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15452" cy="33910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400" b="1" kern="1200" dirty="0" err="1">
                <a:solidFill>
                  <a:srgbClr val="212121"/>
                </a:solidFill>
                <a:latin typeface="Cambria" panose="02040503050406030204" pitchFamily="18" charset="0"/>
                <a:ea typeface="Cambria" panose="02040503050406030204" pitchFamily="18" charset="0"/>
                <a:cs typeface="+mn-cs"/>
              </a:rPr>
              <a:t>Postorder</a:t>
            </a:r>
            <a:r>
              <a:rPr lang="en-US" sz="2400" b="1" kern="1200" dirty="0">
                <a:solidFill>
                  <a:srgbClr val="212121"/>
                </a:solidFill>
                <a:latin typeface="Cambria" panose="02040503050406030204" pitchFamily="18" charset="0"/>
                <a:ea typeface="Cambria" panose="02040503050406030204" pitchFamily="18" charset="0"/>
                <a:cs typeface="+mn-cs"/>
              </a:rPr>
              <a:t> Traversal </a:t>
            </a:r>
            <a:r>
              <a:rPr lang="en-US" sz="2400" b="1" kern="1200" dirty="0">
                <a:solidFill>
                  <a:srgbClr val="C00000"/>
                </a:solidFill>
                <a:latin typeface="Cambria" panose="02040503050406030204" pitchFamily="18" charset="0"/>
                <a:ea typeface="Cambria" panose="02040503050406030204" pitchFamily="18" charset="0"/>
                <a:cs typeface="+mn-cs"/>
              </a:rPr>
              <a:t>(Left, Right, Root)</a:t>
            </a:r>
            <a:endParaRPr lang="en-US" sz="24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00" kern="1200" dirty="0" err="1">
                <a:solidFill>
                  <a:srgbClr val="212121"/>
                </a:solidFill>
                <a:latin typeface="Cambria" panose="02040503050406030204" pitchFamily="18" charset="0"/>
                <a:ea typeface="Cambria" panose="02040503050406030204" pitchFamily="18" charset="0"/>
                <a:cs typeface="+mn-cs"/>
              </a:rPr>
              <a:t>Postorder</a:t>
            </a:r>
            <a:r>
              <a:rPr lang="en-US" sz="2200" kern="1200" dirty="0">
                <a:solidFill>
                  <a:srgbClr val="212121"/>
                </a:solidFill>
                <a:latin typeface="Cambria" panose="02040503050406030204" pitchFamily="18" charset="0"/>
                <a:ea typeface="Cambria" panose="02040503050406030204" pitchFamily="18" charset="0"/>
                <a:cs typeface="+mn-cs"/>
              </a:rPr>
              <a:t> traversal of a binary tree is defined as follow</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left subtree in </a:t>
            </a:r>
            <a:r>
              <a:rPr lang="en-US" sz="2200" kern="1200" dirty="0" err="1">
                <a:solidFill>
                  <a:srgbClr val="212121"/>
                </a:solidFill>
                <a:latin typeface="Cambria" panose="02040503050406030204" pitchFamily="18" charset="0"/>
                <a:ea typeface="Cambria" panose="02040503050406030204" pitchFamily="18" charset="0"/>
                <a:cs typeface="+mn-cs"/>
              </a:rPr>
              <a:t>Postorder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right subtree in </a:t>
            </a:r>
            <a:r>
              <a:rPr lang="en-US" sz="2200" kern="1200" dirty="0" err="1">
                <a:solidFill>
                  <a:srgbClr val="212121"/>
                </a:solidFill>
                <a:latin typeface="Cambria" panose="02040503050406030204" pitchFamily="18" charset="0"/>
                <a:ea typeface="Cambria" panose="02040503050406030204" pitchFamily="18" charset="0"/>
                <a:cs typeface="+mn-cs"/>
              </a:rPr>
              <a:t>Postorder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Process the root node</a:t>
            </a:r>
          </a:p>
          <a:p>
            <a:pPr marL="353475" indent="-353475" algn="just">
              <a:lnSpc>
                <a:spcPct val="114000"/>
              </a:lnSpc>
              <a:spcBef>
                <a:spcPts val="1333"/>
              </a:spcBef>
              <a:buClr>
                <a:srgbClr val="B84742"/>
              </a:buClr>
              <a:buFont typeface="Wingdings 3" panose="05040102010807070707" pitchFamily="18" charset="2"/>
              <a:buChar char=""/>
            </a:pPr>
            <a:endParaRPr lang="en-US" sz="2400" b="1" kern="1200" dirty="0">
              <a:solidFill>
                <a:srgbClr val="212121"/>
              </a:solidFill>
              <a:latin typeface="Cambria" panose="02040503050406030204" pitchFamily="18" charset="0"/>
              <a:ea typeface="Cambria" panose="02040503050406030204" pitchFamily="18" charset="0"/>
              <a:cs typeface="+mn-cs"/>
            </a:endParaRPr>
          </a:p>
        </p:txBody>
      </p:sp>
      <p:sp>
        <p:nvSpPr>
          <p:cNvPr id="60" name="Content Placeholder 2">
            <a:extLst>
              <a:ext uri="{FF2B5EF4-FFF2-40B4-BE49-F238E27FC236}">
                <a16:creationId xmlns:a16="http://schemas.microsoft.com/office/drawing/2014/main" xmlns="" id="{DDC3F9B4-E12D-4DF9-4304-4D70E647567B}"/>
              </a:ext>
            </a:extLst>
          </p:cNvPr>
          <p:cNvSpPr txBox="1">
            <a:spLocks/>
          </p:cNvSpPr>
          <p:nvPr/>
        </p:nvSpPr>
        <p:spPr>
          <a:xfrm>
            <a:off x="194434" y="3353679"/>
            <a:ext cx="6167518" cy="3265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9p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Algorithm</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1: Repeat step 2 to 4 while TREE != NULL</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2: POSTORDER(TREE-&gt;LEFT)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4: POSTORDER(TREE-&gt;RIGHT)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3: Write “TREE-&gt;DATA”</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	[END OF WHILE]</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5: END</a:t>
            </a:r>
          </a:p>
        </p:txBody>
      </p:sp>
      <p:sp>
        <p:nvSpPr>
          <p:cNvPr id="2" name="Oval 1">
            <a:extLst>
              <a:ext uri="{FF2B5EF4-FFF2-40B4-BE49-F238E27FC236}">
                <a16:creationId xmlns:a16="http://schemas.microsoft.com/office/drawing/2014/main" xmlns="" id="{F82C8F67-31EF-6459-31BF-5BCC61151604}"/>
              </a:ext>
            </a:extLst>
          </p:cNvPr>
          <p:cNvSpPr/>
          <p:nvPr/>
        </p:nvSpPr>
        <p:spPr>
          <a:xfrm>
            <a:off x="9619126" y="102646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 name="Oval 2">
            <a:extLst>
              <a:ext uri="{FF2B5EF4-FFF2-40B4-BE49-F238E27FC236}">
                <a16:creationId xmlns:a16="http://schemas.microsoft.com/office/drawing/2014/main" xmlns="" id="{3DB3E8D2-3289-1F81-7196-2F7F726838EF}"/>
              </a:ext>
            </a:extLst>
          </p:cNvPr>
          <p:cNvSpPr/>
          <p:nvPr/>
        </p:nvSpPr>
        <p:spPr>
          <a:xfrm>
            <a:off x="8969186" y="21575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 name="Oval 3">
            <a:extLst>
              <a:ext uri="{FF2B5EF4-FFF2-40B4-BE49-F238E27FC236}">
                <a16:creationId xmlns:a16="http://schemas.microsoft.com/office/drawing/2014/main" xmlns="" id="{5CE569CB-3F82-88CF-FE20-BE251A361671}"/>
              </a:ext>
            </a:extLst>
          </p:cNvPr>
          <p:cNvSpPr/>
          <p:nvPr/>
        </p:nvSpPr>
        <p:spPr>
          <a:xfrm>
            <a:off x="8440269" y="316902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xmlns="" id="{6AFEBD17-7FD3-019A-1807-80E5462B1A67}"/>
              </a:ext>
            </a:extLst>
          </p:cNvPr>
          <p:cNvSpPr/>
          <p:nvPr/>
        </p:nvSpPr>
        <p:spPr>
          <a:xfrm>
            <a:off x="9771526" y="3195916"/>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xmlns="" id="{BF514007-F19B-7406-D58C-E12A13DCBF4D}"/>
              </a:ext>
            </a:extLst>
          </p:cNvPr>
          <p:cNvSpPr/>
          <p:nvPr/>
        </p:nvSpPr>
        <p:spPr>
          <a:xfrm>
            <a:off x="10318372" y="21575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xmlns="" id="{D9190C55-914B-6D16-CE28-DE286BE9A12E}"/>
              </a:ext>
            </a:extLst>
          </p:cNvPr>
          <p:cNvSpPr/>
          <p:nvPr/>
        </p:nvSpPr>
        <p:spPr>
          <a:xfrm>
            <a:off x="11008653" y="315557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xmlns="" id="{0596BCF6-6F89-2EB4-4105-FF28B67439FA}"/>
              </a:ext>
            </a:extLst>
          </p:cNvPr>
          <p:cNvSpPr/>
          <p:nvPr/>
        </p:nvSpPr>
        <p:spPr>
          <a:xfrm>
            <a:off x="10313890" y="415962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9" name="Straight Arrow Connector 8">
            <a:extLst>
              <a:ext uri="{FF2B5EF4-FFF2-40B4-BE49-F238E27FC236}">
                <a16:creationId xmlns:a16="http://schemas.microsoft.com/office/drawing/2014/main" xmlns="" id="{E68C2EDC-84FF-21FE-CD43-8258CA235F47}"/>
              </a:ext>
            </a:extLst>
          </p:cNvPr>
          <p:cNvCxnSpPr>
            <a:stCxn id="2" idx="3"/>
            <a:endCxn id="3" idx="0"/>
          </p:cNvCxnSpPr>
          <p:nvPr/>
        </p:nvCxnSpPr>
        <p:spPr>
          <a:xfrm flipH="1">
            <a:off x="9249986" y="1505816"/>
            <a:ext cx="451384" cy="651741"/>
          </a:xfrm>
          <a:prstGeom prst="straightConnector1">
            <a:avLst/>
          </a:prstGeom>
          <a:noFill/>
          <a:ln w="28575" cap="flat" cmpd="sng" algn="ctr">
            <a:solidFill>
              <a:srgbClr val="B84742"/>
            </a:solidFill>
            <a:prstDash val="solid"/>
            <a:miter lim="800000"/>
            <a:tailEnd type="arrow"/>
          </a:ln>
          <a:effectLst/>
        </p:spPr>
      </p:cxnSp>
      <p:cxnSp>
        <p:nvCxnSpPr>
          <p:cNvPr id="10" name="Straight Arrow Connector 9">
            <a:extLst>
              <a:ext uri="{FF2B5EF4-FFF2-40B4-BE49-F238E27FC236}">
                <a16:creationId xmlns:a16="http://schemas.microsoft.com/office/drawing/2014/main" xmlns="" id="{C40BAA80-70FB-5939-6C05-7CA91AB0E308}"/>
              </a:ext>
            </a:extLst>
          </p:cNvPr>
          <p:cNvCxnSpPr>
            <a:stCxn id="3" idx="3"/>
            <a:endCxn id="4" idx="0"/>
          </p:cNvCxnSpPr>
          <p:nvPr/>
        </p:nvCxnSpPr>
        <p:spPr>
          <a:xfrm flipH="1">
            <a:off x="8721069" y="2636913"/>
            <a:ext cx="330361" cy="532109"/>
          </a:xfrm>
          <a:prstGeom prst="straightConnector1">
            <a:avLst/>
          </a:prstGeom>
          <a:noFill/>
          <a:ln w="28575" cap="flat" cmpd="sng" algn="ctr">
            <a:solidFill>
              <a:srgbClr val="B84742"/>
            </a:solidFill>
            <a:prstDash val="solid"/>
            <a:miter lim="800000"/>
            <a:tailEnd type="arrow"/>
          </a:ln>
          <a:effectLst/>
        </p:spPr>
      </p:cxnSp>
      <p:cxnSp>
        <p:nvCxnSpPr>
          <p:cNvPr id="11" name="Straight Arrow Connector 10">
            <a:extLst>
              <a:ext uri="{FF2B5EF4-FFF2-40B4-BE49-F238E27FC236}">
                <a16:creationId xmlns:a16="http://schemas.microsoft.com/office/drawing/2014/main" xmlns="" id="{74420D6E-05BC-C0F2-4901-29BA0BEA5DC2}"/>
              </a:ext>
            </a:extLst>
          </p:cNvPr>
          <p:cNvCxnSpPr>
            <a:stCxn id="2" idx="5"/>
            <a:endCxn id="6" idx="0"/>
          </p:cNvCxnSpPr>
          <p:nvPr/>
        </p:nvCxnSpPr>
        <p:spPr>
          <a:xfrm>
            <a:off x="10098482" y="1505816"/>
            <a:ext cx="500690" cy="651741"/>
          </a:xfrm>
          <a:prstGeom prst="straightConnector1">
            <a:avLst/>
          </a:prstGeom>
          <a:noFill/>
          <a:ln w="28575" cap="flat" cmpd="sng" algn="ctr">
            <a:solidFill>
              <a:srgbClr val="B84742"/>
            </a:solidFill>
            <a:prstDash val="solid"/>
            <a:miter lim="800000"/>
            <a:tailEnd type="arrow"/>
          </a:ln>
          <a:effectLst/>
        </p:spPr>
      </p:cxnSp>
      <p:cxnSp>
        <p:nvCxnSpPr>
          <p:cNvPr id="12" name="Straight Arrow Connector 11">
            <a:extLst>
              <a:ext uri="{FF2B5EF4-FFF2-40B4-BE49-F238E27FC236}">
                <a16:creationId xmlns:a16="http://schemas.microsoft.com/office/drawing/2014/main" xmlns="" id="{95B9048F-E607-B828-A7EC-1DEA65210602}"/>
              </a:ext>
            </a:extLst>
          </p:cNvPr>
          <p:cNvCxnSpPr>
            <a:stCxn id="6" idx="3"/>
            <a:endCxn id="5" idx="0"/>
          </p:cNvCxnSpPr>
          <p:nvPr/>
        </p:nvCxnSpPr>
        <p:spPr>
          <a:xfrm flipH="1">
            <a:off x="10052326" y="2636913"/>
            <a:ext cx="348290" cy="559003"/>
          </a:xfrm>
          <a:prstGeom prst="straightConnector1">
            <a:avLst/>
          </a:prstGeom>
          <a:noFill/>
          <a:ln w="28575" cap="flat" cmpd="sng" algn="ctr">
            <a:solidFill>
              <a:srgbClr val="B84742"/>
            </a:solidFill>
            <a:prstDash val="solid"/>
            <a:miter lim="800000"/>
            <a:tailEnd type="arrow"/>
          </a:ln>
          <a:effectLst/>
        </p:spPr>
      </p:cxnSp>
      <p:cxnSp>
        <p:nvCxnSpPr>
          <p:cNvPr id="13" name="Straight Arrow Connector 12">
            <a:extLst>
              <a:ext uri="{FF2B5EF4-FFF2-40B4-BE49-F238E27FC236}">
                <a16:creationId xmlns:a16="http://schemas.microsoft.com/office/drawing/2014/main" xmlns="" id="{7B5AAE13-F113-0C72-0708-090F0D955DF6}"/>
              </a:ext>
            </a:extLst>
          </p:cNvPr>
          <p:cNvCxnSpPr>
            <a:stCxn id="6" idx="5"/>
            <a:endCxn id="7" idx="0"/>
          </p:cNvCxnSpPr>
          <p:nvPr/>
        </p:nvCxnSpPr>
        <p:spPr>
          <a:xfrm>
            <a:off x="10797728" y="2636913"/>
            <a:ext cx="491725" cy="518662"/>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xmlns="" id="{FBE64699-594C-6F33-5129-5088E32AF17F}"/>
              </a:ext>
            </a:extLst>
          </p:cNvPr>
          <p:cNvCxnSpPr>
            <a:stCxn id="5" idx="5"/>
            <a:endCxn id="8" idx="0"/>
          </p:cNvCxnSpPr>
          <p:nvPr/>
        </p:nvCxnSpPr>
        <p:spPr>
          <a:xfrm>
            <a:off x="10250882" y="3675272"/>
            <a:ext cx="343808" cy="484349"/>
          </a:xfrm>
          <a:prstGeom prst="straightConnector1">
            <a:avLst/>
          </a:prstGeom>
          <a:noFill/>
          <a:ln w="28575" cap="flat" cmpd="sng" algn="ctr">
            <a:solidFill>
              <a:srgbClr val="B84742"/>
            </a:solidFill>
            <a:prstDash val="solid"/>
            <a:miter lim="800000"/>
            <a:tailEnd type="arrow"/>
          </a:ln>
          <a:effectLst/>
        </p:spPr>
      </p:cxnSp>
      <p:sp>
        <p:nvSpPr>
          <p:cNvPr id="15" name="TextBox 14">
            <a:extLst>
              <a:ext uri="{FF2B5EF4-FFF2-40B4-BE49-F238E27FC236}">
                <a16:creationId xmlns:a16="http://schemas.microsoft.com/office/drawing/2014/main" xmlns="" id="{97712FEE-4473-B41F-3C43-78106FBFFA55}"/>
              </a:ext>
            </a:extLst>
          </p:cNvPr>
          <p:cNvSpPr txBox="1"/>
          <p:nvPr/>
        </p:nvSpPr>
        <p:spPr>
          <a:xfrm>
            <a:off x="10873010" y="5304607"/>
            <a:ext cx="340158" cy="400110"/>
          </a:xfrm>
          <a:prstGeom prst="rect">
            <a:avLst/>
          </a:prstGeom>
          <a:noFill/>
        </p:spPr>
        <p:txBody>
          <a:bodyPr wrap="none" rtlCol="0">
            <a:spAutoFit/>
          </a:bodyPr>
          <a:lstStyle/>
          <a:p>
            <a:pPr algn="ctr">
              <a:buClrTx/>
              <a:buFontTx/>
              <a:buNone/>
            </a:pPr>
            <a:r>
              <a:rPr lang="en-IN" sz="2000" b="1" kern="1200" dirty="0">
                <a:solidFill>
                  <a:srgbClr val="C00000"/>
                </a:solidFill>
                <a:latin typeface="Roboto Condensed"/>
                <a:ea typeface="+mn-ea"/>
                <a:cs typeface="+mn-cs"/>
              </a:rPr>
              <a:t>A</a:t>
            </a:r>
            <a:endParaRPr lang="en-US" sz="2000" b="1" kern="1200" dirty="0">
              <a:solidFill>
                <a:srgbClr val="C00000"/>
              </a:solidFill>
              <a:latin typeface="Roboto Condensed"/>
              <a:ea typeface="+mn-ea"/>
              <a:cs typeface="+mn-cs"/>
            </a:endParaRPr>
          </a:p>
        </p:txBody>
      </p:sp>
      <p:sp>
        <p:nvSpPr>
          <p:cNvPr id="16" name="TextBox 15">
            <a:extLst>
              <a:ext uri="{FF2B5EF4-FFF2-40B4-BE49-F238E27FC236}">
                <a16:creationId xmlns:a16="http://schemas.microsoft.com/office/drawing/2014/main" xmlns="" id="{150ABB00-2874-8806-7D3D-BF8AB146ACF0}"/>
              </a:ext>
            </a:extLst>
          </p:cNvPr>
          <p:cNvSpPr txBox="1"/>
          <p:nvPr/>
        </p:nvSpPr>
        <p:spPr>
          <a:xfrm>
            <a:off x="8845713" y="5304607"/>
            <a:ext cx="328937" cy="400110"/>
          </a:xfrm>
          <a:prstGeom prst="rect">
            <a:avLst/>
          </a:prstGeom>
          <a:noFill/>
        </p:spPr>
        <p:txBody>
          <a:bodyPr wrap="none" rtlCol="0">
            <a:spAutoFit/>
          </a:bodyPr>
          <a:lstStyle/>
          <a:p>
            <a:pPr algn="ctr">
              <a:buClrTx/>
              <a:buFontTx/>
              <a:buNone/>
            </a:pPr>
            <a:r>
              <a:rPr lang="en-IN" sz="2000" b="1" kern="1200" dirty="0">
                <a:solidFill>
                  <a:srgbClr val="C00000"/>
                </a:solidFill>
                <a:latin typeface="Roboto Condensed"/>
                <a:ea typeface="+mn-ea"/>
                <a:cs typeface="+mn-cs"/>
              </a:rPr>
              <a:t>B</a:t>
            </a:r>
            <a:endParaRPr lang="en-US" sz="2000" b="1" kern="1200" dirty="0">
              <a:solidFill>
                <a:srgbClr val="C00000"/>
              </a:solidFill>
              <a:latin typeface="Roboto Condensed"/>
              <a:ea typeface="+mn-ea"/>
              <a:cs typeface="+mn-cs"/>
            </a:endParaRPr>
          </a:p>
        </p:txBody>
      </p:sp>
      <p:sp>
        <p:nvSpPr>
          <p:cNvPr id="17" name="TextBox 16">
            <a:extLst>
              <a:ext uri="{FF2B5EF4-FFF2-40B4-BE49-F238E27FC236}">
                <a16:creationId xmlns:a16="http://schemas.microsoft.com/office/drawing/2014/main" xmlns="" id="{57716151-DC9E-61E4-3994-FE3B5CBD4207}"/>
              </a:ext>
            </a:extLst>
          </p:cNvPr>
          <p:cNvSpPr txBox="1"/>
          <p:nvPr/>
        </p:nvSpPr>
        <p:spPr>
          <a:xfrm>
            <a:off x="8434161" y="5322917"/>
            <a:ext cx="330540" cy="400110"/>
          </a:xfrm>
          <a:prstGeom prst="rect">
            <a:avLst/>
          </a:prstGeom>
          <a:noFill/>
        </p:spPr>
        <p:txBody>
          <a:bodyPr wrap="none" rtlCol="0">
            <a:spAutoFit/>
          </a:bodyPr>
          <a:lstStyle/>
          <a:p>
            <a:pPr algn="ctr">
              <a:buClrTx/>
              <a:buFontTx/>
              <a:buNone/>
            </a:pPr>
            <a:r>
              <a:rPr lang="en-IN" sz="2000" b="1" kern="1200" dirty="0">
                <a:solidFill>
                  <a:srgbClr val="C00000"/>
                </a:solidFill>
                <a:latin typeface="Roboto Condensed"/>
                <a:ea typeface="+mn-ea"/>
                <a:cs typeface="+mn-cs"/>
              </a:rPr>
              <a:t>C</a:t>
            </a:r>
            <a:endParaRPr lang="en-US" sz="2000" b="1" kern="1200" dirty="0">
              <a:solidFill>
                <a:srgbClr val="C00000"/>
              </a:solidFill>
              <a:latin typeface="Roboto Condensed"/>
              <a:ea typeface="+mn-ea"/>
              <a:cs typeface="+mn-cs"/>
            </a:endParaRPr>
          </a:p>
        </p:txBody>
      </p:sp>
      <p:sp>
        <p:nvSpPr>
          <p:cNvPr id="18" name="Rectangle 17">
            <a:extLst>
              <a:ext uri="{FF2B5EF4-FFF2-40B4-BE49-F238E27FC236}">
                <a16:creationId xmlns:a16="http://schemas.microsoft.com/office/drawing/2014/main" xmlns="" id="{1A292356-810D-CEBB-7A32-52B087F20093}"/>
              </a:ext>
            </a:extLst>
          </p:cNvPr>
          <p:cNvSpPr/>
          <p:nvPr/>
        </p:nvSpPr>
        <p:spPr>
          <a:xfrm>
            <a:off x="10463064" y="5304607"/>
            <a:ext cx="328936"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D</a:t>
            </a:r>
            <a:endParaRPr lang="en-US" sz="2000" b="1" kern="1200" dirty="0">
              <a:solidFill>
                <a:srgbClr val="212121"/>
              </a:solidFill>
              <a:latin typeface="Roboto Condensed"/>
              <a:ea typeface="+mn-ea"/>
              <a:cs typeface="+mn-cs"/>
            </a:endParaRPr>
          </a:p>
        </p:txBody>
      </p:sp>
      <p:sp>
        <p:nvSpPr>
          <p:cNvPr id="19" name="Rectangle 18">
            <a:extLst>
              <a:ext uri="{FF2B5EF4-FFF2-40B4-BE49-F238E27FC236}">
                <a16:creationId xmlns:a16="http://schemas.microsoft.com/office/drawing/2014/main" xmlns="" id="{2EB33DC3-7956-1F2D-AC08-267D1355DE25}"/>
              </a:ext>
            </a:extLst>
          </p:cNvPr>
          <p:cNvSpPr/>
          <p:nvPr/>
        </p:nvSpPr>
        <p:spPr>
          <a:xfrm>
            <a:off x="9643168" y="5304607"/>
            <a:ext cx="309700"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E</a:t>
            </a:r>
            <a:endParaRPr lang="en-US" sz="2000" b="1" kern="1200" dirty="0">
              <a:solidFill>
                <a:srgbClr val="212121"/>
              </a:solidFill>
              <a:latin typeface="Roboto Condensed"/>
              <a:ea typeface="+mn-ea"/>
              <a:cs typeface="+mn-cs"/>
            </a:endParaRPr>
          </a:p>
        </p:txBody>
      </p:sp>
      <p:sp>
        <p:nvSpPr>
          <p:cNvPr id="20" name="Rectangle 19">
            <a:extLst>
              <a:ext uri="{FF2B5EF4-FFF2-40B4-BE49-F238E27FC236}">
                <a16:creationId xmlns:a16="http://schemas.microsoft.com/office/drawing/2014/main" xmlns="" id="{E1373BF0-82B9-0DCA-8A1E-6310E9549771}"/>
              </a:ext>
            </a:extLst>
          </p:cNvPr>
          <p:cNvSpPr/>
          <p:nvPr/>
        </p:nvSpPr>
        <p:spPr>
          <a:xfrm>
            <a:off x="9255662" y="5304607"/>
            <a:ext cx="306494"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F</a:t>
            </a:r>
            <a:endParaRPr lang="en-US" sz="2000" b="1" kern="1200" dirty="0">
              <a:solidFill>
                <a:srgbClr val="212121"/>
              </a:solidFill>
              <a:latin typeface="Roboto Condensed"/>
              <a:ea typeface="+mn-ea"/>
              <a:cs typeface="+mn-cs"/>
            </a:endParaRPr>
          </a:p>
        </p:txBody>
      </p:sp>
      <p:sp>
        <p:nvSpPr>
          <p:cNvPr id="21" name="Rectangle 20">
            <a:extLst>
              <a:ext uri="{FF2B5EF4-FFF2-40B4-BE49-F238E27FC236}">
                <a16:creationId xmlns:a16="http://schemas.microsoft.com/office/drawing/2014/main" xmlns="" id="{29F3BF80-8136-3E68-0136-8F9612D5FFDA}"/>
              </a:ext>
            </a:extLst>
          </p:cNvPr>
          <p:cNvSpPr/>
          <p:nvPr/>
        </p:nvSpPr>
        <p:spPr>
          <a:xfrm>
            <a:off x="10033880" y="5304607"/>
            <a:ext cx="348172"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G</a:t>
            </a:r>
            <a:endParaRPr lang="en-US" sz="2000" b="1" kern="1200" dirty="0">
              <a:solidFill>
                <a:srgbClr val="212121"/>
              </a:solidFill>
              <a:latin typeface="Roboto Condensed"/>
              <a:ea typeface="+mn-ea"/>
              <a:cs typeface="+mn-cs"/>
            </a:endParaRPr>
          </a:p>
        </p:txBody>
      </p:sp>
      <p:sp>
        <p:nvSpPr>
          <p:cNvPr id="22" name="TextBox 21">
            <a:extLst>
              <a:ext uri="{FF2B5EF4-FFF2-40B4-BE49-F238E27FC236}">
                <a16:creationId xmlns:a16="http://schemas.microsoft.com/office/drawing/2014/main" xmlns="" id="{9D30FA2E-505F-ACE0-D081-D72039348F55}"/>
              </a:ext>
            </a:extLst>
          </p:cNvPr>
          <p:cNvSpPr txBox="1"/>
          <p:nvPr/>
        </p:nvSpPr>
        <p:spPr>
          <a:xfrm>
            <a:off x="7876089" y="4822014"/>
            <a:ext cx="4059822" cy="400110"/>
          </a:xfrm>
          <a:prstGeom prst="rect">
            <a:avLst/>
          </a:prstGeom>
          <a:noFill/>
        </p:spPr>
        <p:txBody>
          <a:bodyPr wrap="square" rtlCol="0">
            <a:spAutoFit/>
          </a:bodyPr>
          <a:lstStyle/>
          <a:p>
            <a:pPr>
              <a:buClrTx/>
              <a:buFontTx/>
              <a:buNone/>
            </a:pPr>
            <a:r>
              <a:rPr lang="en-IN" sz="2000" b="1" kern="1200" dirty="0" err="1">
                <a:solidFill>
                  <a:srgbClr val="212121"/>
                </a:solidFill>
                <a:latin typeface="Roboto Condensed"/>
                <a:ea typeface="+mn-ea"/>
                <a:cs typeface="+mn-cs"/>
              </a:rPr>
              <a:t>Postorder</a:t>
            </a:r>
            <a:r>
              <a:rPr lang="en-IN" sz="2000" b="1" kern="1200" dirty="0">
                <a:solidFill>
                  <a:srgbClr val="212121"/>
                </a:solidFill>
                <a:latin typeface="Roboto Condensed"/>
                <a:ea typeface="+mn-ea"/>
                <a:cs typeface="+mn-cs"/>
              </a:rPr>
              <a:t> traversal of a given tree as</a:t>
            </a:r>
            <a:endParaRPr lang="en-US" sz="2000" b="1" kern="1200" dirty="0">
              <a:solidFill>
                <a:srgbClr val="212121"/>
              </a:solidFill>
              <a:latin typeface="Roboto Condensed"/>
              <a:ea typeface="+mn-ea"/>
              <a:cs typeface="+mn-cs"/>
            </a:endParaRPr>
          </a:p>
        </p:txBody>
      </p:sp>
      <p:sp>
        <p:nvSpPr>
          <p:cNvPr id="23" name="TextBox 22">
            <a:extLst>
              <a:ext uri="{FF2B5EF4-FFF2-40B4-BE49-F238E27FC236}">
                <a16:creationId xmlns:a16="http://schemas.microsoft.com/office/drawing/2014/main" xmlns="" id="{43E313C0-2A02-41BF-A3FE-DDF69112BC03}"/>
              </a:ext>
            </a:extLst>
          </p:cNvPr>
          <p:cNvSpPr txBox="1"/>
          <p:nvPr/>
        </p:nvSpPr>
        <p:spPr>
          <a:xfrm>
            <a:off x="10178249" y="1122594"/>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4" name="TextBox 23">
            <a:extLst>
              <a:ext uri="{FF2B5EF4-FFF2-40B4-BE49-F238E27FC236}">
                <a16:creationId xmlns:a16="http://schemas.microsoft.com/office/drawing/2014/main" xmlns="" id="{62F65788-461E-FA2F-22FC-D9A9F8110D4F}"/>
              </a:ext>
            </a:extLst>
          </p:cNvPr>
          <p:cNvSpPr txBox="1"/>
          <p:nvPr/>
        </p:nvSpPr>
        <p:spPr>
          <a:xfrm>
            <a:off x="9538833" y="2253691"/>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5" name="TextBox 24">
            <a:extLst>
              <a:ext uri="{FF2B5EF4-FFF2-40B4-BE49-F238E27FC236}">
                <a16:creationId xmlns:a16="http://schemas.microsoft.com/office/drawing/2014/main" xmlns="" id="{8F175681-3A26-4BA3-1BBD-4F43E8626686}"/>
              </a:ext>
            </a:extLst>
          </p:cNvPr>
          <p:cNvSpPr txBox="1"/>
          <p:nvPr/>
        </p:nvSpPr>
        <p:spPr>
          <a:xfrm>
            <a:off x="9002148" y="3265156"/>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6" name="TextBox 25">
            <a:extLst>
              <a:ext uri="{FF2B5EF4-FFF2-40B4-BE49-F238E27FC236}">
                <a16:creationId xmlns:a16="http://schemas.microsoft.com/office/drawing/2014/main" xmlns="" id="{2697979B-D375-D34A-97AD-1AF307B0DEF2}"/>
              </a:ext>
            </a:extLst>
          </p:cNvPr>
          <p:cNvSpPr txBox="1"/>
          <p:nvPr/>
        </p:nvSpPr>
        <p:spPr>
          <a:xfrm>
            <a:off x="10873010" y="2253691"/>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7" name="TextBox 26">
            <a:extLst>
              <a:ext uri="{FF2B5EF4-FFF2-40B4-BE49-F238E27FC236}">
                <a16:creationId xmlns:a16="http://schemas.microsoft.com/office/drawing/2014/main" xmlns="" id="{3032DE30-A2D9-5289-25C4-F321A7D4AA3A}"/>
              </a:ext>
            </a:extLst>
          </p:cNvPr>
          <p:cNvSpPr txBox="1"/>
          <p:nvPr/>
        </p:nvSpPr>
        <p:spPr>
          <a:xfrm>
            <a:off x="10317178" y="3292050"/>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8" name="TextBox 27">
            <a:extLst>
              <a:ext uri="{FF2B5EF4-FFF2-40B4-BE49-F238E27FC236}">
                <a16:creationId xmlns:a16="http://schemas.microsoft.com/office/drawing/2014/main" xmlns="" id="{E06691B3-5A3B-C231-87FE-F94EA1CCA6B6}"/>
              </a:ext>
            </a:extLst>
          </p:cNvPr>
          <p:cNvSpPr txBox="1"/>
          <p:nvPr/>
        </p:nvSpPr>
        <p:spPr>
          <a:xfrm>
            <a:off x="10883546" y="425575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9" name="TextBox 28">
            <a:extLst>
              <a:ext uri="{FF2B5EF4-FFF2-40B4-BE49-F238E27FC236}">
                <a16:creationId xmlns:a16="http://schemas.microsoft.com/office/drawing/2014/main" xmlns="" id="{70197951-879D-1267-851E-128BF5632259}"/>
              </a:ext>
            </a:extLst>
          </p:cNvPr>
          <p:cNvSpPr txBox="1"/>
          <p:nvPr/>
        </p:nvSpPr>
        <p:spPr>
          <a:xfrm>
            <a:off x="11546148" y="3251709"/>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cxnSp>
        <p:nvCxnSpPr>
          <p:cNvPr id="30" name="Straight Connector 29">
            <a:extLst>
              <a:ext uri="{FF2B5EF4-FFF2-40B4-BE49-F238E27FC236}">
                <a16:creationId xmlns:a16="http://schemas.microsoft.com/office/drawing/2014/main" xmlns="" id="{A2DC4408-2138-1060-96C7-0B65B5AF807E}"/>
              </a:ext>
            </a:extLst>
          </p:cNvPr>
          <p:cNvCxnSpPr/>
          <p:nvPr/>
        </p:nvCxnSpPr>
        <p:spPr>
          <a:xfrm>
            <a:off x="7620000" y="1066800"/>
            <a:ext cx="0" cy="5181600"/>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xmlns="" val="3308722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99474" cy="83390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Example:</a:t>
            </a:r>
            <a:r>
              <a:rPr lang="en-US" sz="2400" kern="1200" dirty="0">
                <a:solidFill>
                  <a:srgbClr val="212121"/>
                </a:solidFill>
                <a:latin typeface="Cambria" panose="02040503050406030204" pitchFamily="18" charset="0"/>
                <a:ea typeface="Cambria" panose="02040503050406030204" pitchFamily="18" charset="0"/>
                <a:cs typeface="+mn-cs"/>
              </a:rPr>
              <a:t> Write Preorder, </a:t>
            </a:r>
            <a:r>
              <a:rPr lang="en-US" sz="2400" kern="1200" dirty="0" err="1">
                <a:solidFill>
                  <a:srgbClr val="212121"/>
                </a:solidFill>
                <a:latin typeface="Cambria" panose="02040503050406030204" pitchFamily="18" charset="0"/>
                <a:ea typeface="Cambria" panose="02040503050406030204" pitchFamily="18" charset="0"/>
                <a:cs typeface="+mn-cs"/>
              </a:rPr>
              <a:t>Inorder</a:t>
            </a:r>
            <a:r>
              <a:rPr lang="en-US" sz="2400" kern="1200" dirty="0">
                <a:solidFill>
                  <a:srgbClr val="212121"/>
                </a:solidFill>
                <a:latin typeface="Cambria" panose="02040503050406030204" pitchFamily="18" charset="0"/>
                <a:ea typeface="Cambria" panose="02040503050406030204" pitchFamily="18" charset="0"/>
                <a:cs typeface="+mn-cs"/>
              </a:rPr>
              <a:t> and </a:t>
            </a:r>
            <a:r>
              <a:rPr lang="en-US" sz="2400" kern="1200" dirty="0" err="1">
                <a:solidFill>
                  <a:srgbClr val="212121"/>
                </a:solidFill>
                <a:latin typeface="Cambria" panose="02040503050406030204" pitchFamily="18" charset="0"/>
                <a:ea typeface="Cambria" panose="02040503050406030204" pitchFamily="18" charset="0"/>
                <a:cs typeface="+mn-cs"/>
              </a:rPr>
              <a:t>Postorder</a:t>
            </a:r>
            <a:r>
              <a:rPr lang="en-US" sz="2400" kern="1200" dirty="0">
                <a:solidFill>
                  <a:srgbClr val="212121"/>
                </a:solidFill>
                <a:latin typeface="Cambria" panose="02040503050406030204" pitchFamily="18" charset="0"/>
                <a:ea typeface="Cambria" panose="02040503050406030204" pitchFamily="18" charset="0"/>
                <a:cs typeface="+mn-cs"/>
              </a:rPr>
              <a:t> Traversal of given tree.</a:t>
            </a:r>
          </a:p>
        </p:txBody>
      </p:sp>
      <p:sp>
        <p:nvSpPr>
          <p:cNvPr id="59" name="Rectangle 12">
            <a:extLst>
              <a:ext uri="{FF2B5EF4-FFF2-40B4-BE49-F238E27FC236}">
                <a16:creationId xmlns:a16="http://schemas.microsoft.com/office/drawing/2014/main" xmlns="" id="{BF19B4C4-4A22-1FCE-D11E-50131A2AC238}"/>
              </a:ext>
            </a:extLst>
          </p:cNvPr>
          <p:cNvSpPr>
            <a:spLocks noChangeArrowheads="1"/>
          </p:cNvSpPr>
          <p:nvPr/>
        </p:nvSpPr>
        <p:spPr bwMode="auto">
          <a:xfrm>
            <a:off x="1680886" y="49605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ClrTx/>
              <a:buFontTx/>
              <a:buNone/>
            </a:pPr>
            <a:endParaRPr lang="en-US" sz="1800" kern="1200">
              <a:solidFill>
                <a:srgbClr val="212121"/>
              </a:solidFill>
              <a:latin typeface="Roboto Condensed"/>
              <a:ea typeface="+mn-ea"/>
              <a:cs typeface="+mn-cs"/>
            </a:endParaRPr>
          </a:p>
        </p:txBody>
      </p:sp>
      <p:sp>
        <p:nvSpPr>
          <p:cNvPr id="60" name="Rectangle 41">
            <a:extLst>
              <a:ext uri="{FF2B5EF4-FFF2-40B4-BE49-F238E27FC236}">
                <a16:creationId xmlns:a16="http://schemas.microsoft.com/office/drawing/2014/main" xmlns="" id="{73A4F553-6F90-52F4-924B-619EB69CADC9}"/>
              </a:ext>
            </a:extLst>
          </p:cNvPr>
          <p:cNvSpPr>
            <a:spLocks noChangeArrowheads="1"/>
          </p:cNvSpPr>
          <p:nvPr/>
        </p:nvSpPr>
        <p:spPr bwMode="auto">
          <a:xfrm>
            <a:off x="1680886" y="49605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ClrTx/>
              <a:buFontTx/>
              <a:buNone/>
            </a:pPr>
            <a:endParaRPr lang="en-US" sz="1800" kern="1200">
              <a:solidFill>
                <a:srgbClr val="212121"/>
              </a:solidFill>
              <a:latin typeface="Roboto Condensed"/>
              <a:ea typeface="+mn-ea"/>
              <a:cs typeface="+mn-cs"/>
            </a:endParaRPr>
          </a:p>
        </p:txBody>
      </p:sp>
      <p:sp>
        <p:nvSpPr>
          <p:cNvPr id="61" name="Rectangle 74">
            <a:extLst>
              <a:ext uri="{FF2B5EF4-FFF2-40B4-BE49-F238E27FC236}">
                <a16:creationId xmlns:a16="http://schemas.microsoft.com/office/drawing/2014/main" xmlns="" id="{6EF34991-9208-A52D-1746-A7925B8AD884}"/>
              </a:ext>
            </a:extLst>
          </p:cNvPr>
          <p:cNvSpPr>
            <a:spLocks noChangeArrowheads="1"/>
          </p:cNvSpPr>
          <p:nvPr/>
        </p:nvSpPr>
        <p:spPr bwMode="auto">
          <a:xfrm>
            <a:off x="1680886" y="49605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ClrTx/>
              <a:buFontTx/>
              <a:buNone/>
            </a:pPr>
            <a:endParaRPr lang="en-US" sz="1800" kern="1200">
              <a:solidFill>
                <a:srgbClr val="212121"/>
              </a:solidFill>
              <a:latin typeface="Roboto Condensed"/>
              <a:ea typeface="+mn-ea"/>
              <a:cs typeface="+mn-cs"/>
            </a:endParaRPr>
          </a:p>
        </p:txBody>
      </p:sp>
      <p:grpSp>
        <p:nvGrpSpPr>
          <p:cNvPr id="62" name="Group 61">
            <a:extLst>
              <a:ext uri="{FF2B5EF4-FFF2-40B4-BE49-F238E27FC236}">
                <a16:creationId xmlns:a16="http://schemas.microsoft.com/office/drawing/2014/main" xmlns="" id="{11401FF0-52A3-ECFB-269C-BC22A14CA6C0}"/>
              </a:ext>
            </a:extLst>
          </p:cNvPr>
          <p:cNvGrpSpPr/>
          <p:nvPr/>
        </p:nvGrpSpPr>
        <p:grpSpPr>
          <a:xfrm>
            <a:off x="555273" y="1426286"/>
            <a:ext cx="1712726" cy="3156901"/>
            <a:chOff x="547384" y="1153022"/>
            <a:chExt cx="1712726" cy="3156901"/>
          </a:xfrm>
        </p:grpSpPr>
        <p:sp>
          <p:nvSpPr>
            <p:cNvPr id="63" name="Oval 62">
              <a:extLst>
                <a:ext uri="{FF2B5EF4-FFF2-40B4-BE49-F238E27FC236}">
                  <a16:creationId xmlns:a16="http://schemas.microsoft.com/office/drawing/2014/main" xmlns="" id="{A94BEFE3-5EB0-4E68-9E64-13A707D76723}"/>
                </a:ext>
              </a:extLst>
            </p:cNvPr>
            <p:cNvSpPr/>
            <p:nvPr/>
          </p:nvSpPr>
          <p:spPr>
            <a:xfrm>
              <a:off x="1072117" y="115302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1</a:t>
              </a:r>
            </a:p>
          </p:txBody>
        </p:sp>
        <p:sp>
          <p:nvSpPr>
            <p:cNvPr id="64" name="Oval 63">
              <a:extLst>
                <a:ext uri="{FF2B5EF4-FFF2-40B4-BE49-F238E27FC236}">
                  <a16:creationId xmlns:a16="http://schemas.microsoft.com/office/drawing/2014/main" xmlns="" id="{04B226FE-E797-ED4A-1720-9A558747FEC3}"/>
                </a:ext>
              </a:extLst>
            </p:cNvPr>
            <p:cNvSpPr/>
            <p:nvPr/>
          </p:nvSpPr>
          <p:spPr>
            <a:xfrm>
              <a:off x="547384" y="19934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2</a:t>
              </a:r>
            </a:p>
          </p:txBody>
        </p:sp>
        <p:sp>
          <p:nvSpPr>
            <p:cNvPr id="65" name="Oval 64">
              <a:extLst>
                <a:ext uri="{FF2B5EF4-FFF2-40B4-BE49-F238E27FC236}">
                  <a16:creationId xmlns:a16="http://schemas.microsoft.com/office/drawing/2014/main" xmlns="" id="{3DE0F6F1-70F5-365E-4466-F5FE6DB414CA}"/>
                </a:ext>
              </a:extLst>
            </p:cNvPr>
            <p:cNvSpPr/>
            <p:nvPr/>
          </p:nvSpPr>
          <p:spPr>
            <a:xfrm>
              <a:off x="1698510" y="19934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3</a:t>
              </a:r>
            </a:p>
          </p:txBody>
        </p:sp>
        <p:sp>
          <p:nvSpPr>
            <p:cNvPr id="70" name="Oval 69">
              <a:extLst>
                <a:ext uri="{FF2B5EF4-FFF2-40B4-BE49-F238E27FC236}">
                  <a16:creationId xmlns:a16="http://schemas.microsoft.com/office/drawing/2014/main" xmlns="" id="{0F422DDE-7DB0-D112-ED58-985BACEBA7F7}"/>
                </a:ext>
              </a:extLst>
            </p:cNvPr>
            <p:cNvSpPr/>
            <p:nvPr/>
          </p:nvSpPr>
          <p:spPr>
            <a:xfrm>
              <a:off x="1072117" y="293980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4</a:t>
              </a:r>
            </a:p>
          </p:txBody>
        </p:sp>
        <p:sp>
          <p:nvSpPr>
            <p:cNvPr id="72" name="Oval 71">
              <a:extLst>
                <a:ext uri="{FF2B5EF4-FFF2-40B4-BE49-F238E27FC236}">
                  <a16:creationId xmlns:a16="http://schemas.microsoft.com/office/drawing/2014/main" xmlns="" id="{11E9731F-868E-FA5F-C280-C8021A26CC8A}"/>
                </a:ext>
              </a:extLst>
            </p:cNvPr>
            <p:cNvSpPr/>
            <p:nvPr/>
          </p:nvSpPr>
          <p:spPr>
            <a:xfrm>
              <a:off x="1698510" y="374832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5</a:t>
              </a:r>
            </a:p>
          </p:txBody>
        </p:sp>
        <p:cxnSp>
          <p:nvCxnSpPr>
            <p:cNvPr id="73" name="Straight Arrow Connector 72">
              <a:extLst>
                <a:ext uri="{FF2B5EF4-FFF2-40B4-BE49-F238E27FC236}">
                  <a16:creationId xmlns:a16="http://schemas.microsoft.com/office/drawing/2014/main" xmlns="" id="{A8260DEA-94C4-C107-09B9-19B7E802A07A}"/>
                </a:ext>
              </a:extLst>
            </p:cNvPr>
            <p:cNvCxnSpPr>
              <a:stCxn id="63" idx="3"/>
              <a:endCxn id="64" idx="0"/>
            </p:cNvCxnSpPr>
            <p:nvPr/>
          </p:nvCxnSpPr>
          <p:spPr>
            <a:xfrm flipH="1">
              <a:off x="828184" y="1632378"/>
              <a:ext cx="326177" cy="36107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4" name="Straight Arrow Connector 73">
              <a:extLst>
                <a:ext uri="{FF2B5EF4-FFF2-40B4-BE49-F238E27FC236}">
                  <a16:creationId xmlns:a16="http://schemas.microsoft.com/office/drawing/2014/main" xmlns="" id="{0E0EF7FF-2170-5A01-85C9-F1CB879DFC1E}"/>
                </a:ext>
              </a:extLst>
            </p:cNvPr>
            <p:cNvCxnSpPr>
              <a:stCxn id="63" idx="5"/>
              <a:endCxn id="65" idx="0"/>
            </p:cNvCxnSpPr>
            <p:nvPr/>
          </p:nvCxnSpPr>
          <p:spPr>
            <a:xfrm>
              <a:off x="1551473" y="1632378"/>
              <a:ext cx="427837" cy="36107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5" name="Straight Arrow Connector 74">
              <a:extLst>
                <a:ext uri="{FF2B5EF4-FFF2-40B4-BE49-F238E27FC236}">
                  <a16:creationId xmlns:a16="http://schemas.microsoft.com/office/drawing/2014/main" xmlns="" id="{173C9D13-BF06-E75B-E759-BEE0E050C1FF}"/>
                </a:ext>
              </a:extLst>
            </p:cNvPr>
            <p:cNvCxnSpPr>
              <a:stCxn id="65" idx="3"/>
              <a:endCxn id="70" idx="0"/>
            </p:cNvCxnSpPr>
            <p:nvPr/>
          </p:nvCxnSpPr>
          <p:spPr>
            <a:xfrm flipH="1">
              <a:off x="1352917" y="2472813"/>
              <a:ext cx="427837" cy="466992"/>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6" name="Straight Arrow Connector 75">
              <a:extLst>
                <a:ext uri="{FF2B5EF4-FFF2-40B4-BE49-F238E27FC236}">
                  <a16:creationId xmlns:a16="http://schemas.microsoft.com/office/drawing/2014/main" xmlns="" id="{0351EA83-6151-4CB4-892D-5492452ABACA}"/>
                </a:ext>
              </a:extLst>
            </p:cNvPr>
            <p:cNvCxnSpPr>
              <a:stCxn id="70" idx="5"/>
              <a:endCxn id="72" idx="1"/>
            </p:cNvCxnSpPr>
            <p:nvPr/>
          </p:nvCxnSpPr>
          <p:spPr>
            <a:xfrm>
              <a:off x="1551473" y="3419161"/>
              <a:ext cx="229281" cy="411406"/>
            </a:xfrm>
            <a:prstGeom prst="straightConnector1">
              <a:avLst/>
            </a:prstGeom>
            <a:noFill/>
            <a:ln w="28575" cap="flat" cmpd="sng" algn="ctr">
              <a:solidFill>
                <a:srgbClr val="B84742"/>
              </a:solidFill>
              <a:prstDash val="solid"/>
              <a:miter lim="800000"/>
              <a:headEnd type="none" w="med" len="med"/>
              <a:tailEnd type="arrow" w="med" len="med"/>
            </a:ln>
            <a:effectLst/>
          </p:spPr>
        </p:cxnSp>
      </p:grpSp>
      <p:grpSp>
        <p:nvGrpSpPr>
          <p:cNvPr id="77" name="Group 76">
            <a:extLst>
              <a:ext uri="{FF2B5EF4-FFF2-40B4-BE49-F238E27FC236}">
                <a16:creationId xmlns:a16="http://schemas.microsoft.com/office/drawing/2014/main" xmlns="" id="{9BE4117F-B607-FCC4-1318-60C7B6AF0A90}"/>
              </a:ext>
            </a:extLst>
          </p:cNvPr>
          <p:cNvGrpSpPr/>
          <p:nvPr/>
        </p:nvGrpSpPr>
        <p:grpSpPr>
          <a:xfrm>
            <a:off x="2789652" y="1426286"/>
            <a:ext cx="4669044" cy="3282355"/>
            <a:chOff x="3163550" y="1648492"/>
            <a:chExt cx="4669044" cy="3282355"/>
          </a:xfrm>
        </p:grpSpPr>
        <p:sp>
          <p:nvSpPr>
            <p:cNvPr id="78" name="Oval 77">
              <a:extLst>
                <a:ext uri="{FF2B5EF4-FFF2-40B4-BE49-F238E27FC236}">
                  <a16:creationId xmlns:a16="http://schemas.microsoft.com/office/drawing/2014/main" xmlns="" id="{1DEFD61B-884B-1C87-6651-27C89474432C}"/>
                </a:ext>
              </a:extLst>
            </p:cNvPr>
            <p:cNvSpPr/>
            <p:nvPr/>
          </p:nvSpPr>
          <p:spPr>
            <a:xfrm>
              <a:off x="5203792" y="164849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50</a:t>
              </a:r>
            </a:p>
          </p:txBody>
        </p:sp>
        <p:sp>
          <p:nvSpPr>
            <p:cNvPr id="79" name="Oval 78">
              <a:extLst>
                <a:ext uri="{FF2B5EF4-FFF2-40B4-BE49-F238E27FC236}">
                  <a16:creationId xmlns:a16="http://schemas.microsoft.com/office/drawing/2014/main" xmlns="" id="{B7C79C49-BA52-9C27-9F7D-1942BCC496B8}"/>
                </a:ext>
              </a:extLst>
            </p:cNvPr>
            <p:cNvSpPr/>
            <p:nvPr/>
          </p:nvSpPr>
          <p:spPr>
            <a:xfrm>
              <a:off x="4315990" y="248892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25</a:t>
              </a:r>
            </a:p>
          </p:txBody>
        </p:sp>
        <p:sp>
          <p:nvSpPr>
            <p:cNvPr id="80" name="Oval 79">
              <a:extLst>
                <a:ext uri="{FF2B5EF4-FFF2-40B4-BE49-F238E27FC236}">
                  <a16:creationId xmlns:a16="http://schemas.microsoft.com/office/drawing/2014/main" xmlns="" id="{FFFA5981-6D76-1F0D-C38E-FC7CC15E1798}"/>
                </a:ext>
              </a:extLst>
            </p:cNvPr>
            <p:cNvSpPr/>
            <p:nvPr/>
          </p:nvSpPr>
          <p:spPr>
            <a:xfrm>
              <a:off x="6139466" y="2583056"/>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75</a:t>
              </a:r>
            </a:p>
          </p:txBody>
        </p:sp>
        <p:cxnSp>
          <p:nvCxnSpPr>
            <p:cNvPr id="81" name="Straight Arrow Connector 80">
              <a:extLst>
                <a:ext uri="{FF2B5EF4-FFF2-40B4-BE49-F238E27FC236}">
                  <a16:creationId xmlns:a16="http://schemas.microsoft.com/office/drawing/2014/main" xmlns="" id="{71B1D5D8-2056-95BE-84A6-A2A03CA25C45}"/>
                </a:ext>
              </a:extLst>
            </p:cNvPr>
            <p:cNvCxnSpPr>
              <a:stCxn id="78" idx="3"/>
              <a:endCxn id="79" idx="0"/>
            </p:cNvCxnSpPr>
            <p:nvPr/>
          </p:nvCxnSpPr>
          <p:spPr>
            <a:xfrm flipH="1">
              <a:off x="4596790" y="2127848"/>
              <a:ext cx="689246" cy="36107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2" name="Straight Arrow Connector 81">
              <a:extLst>
                <a:ext uri="{FF2B5EF4-FFF2-40B4-BE49-F238E27FC236}">
                  <a16:creationId xmlns:a16="http://schemas.microsoft.com/office/drawing/2014/main" xmlns="" id="{80E72F53-9279-BC00-BB44-F343E6E13107}"/>
                </a:ext>
              </a:extLst>
            </p:cNvPr>
            <p:cNvCxnSpPr>
              <a:stCxn id="78" idx="5"/>
              <a:endCxn id="80" idx="0"/>
            </p:cNvCxnSpPr>
            <p:nvPr/>
          </p:nvCxnSpPr>
          <p:spPr>
            <a:xfrm>
              <a:off x="5683148" y="2127848"/>
              <a:ext cx="737118" cy="455208"/>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83" name="Oval 82">
              <a:extLst>
                <a:ext uri="{FF2B5EF4-FFF2-40B4-BE49-F238E27FC236}">
                  <a16:creationId xmlns:a16="http://schemas.microsoft.com/office/drawing/2014/main" xmlns="" id="{3ABF3AF7-7C30-5DB6-C1D1-E8EB89395622}"/>
                </a:ext>
              </a:extLst>
            </p:cNvPr>
            <p:cNvSpPr/>
            <p:nvPr/>
          </p:nvSpPr>
          <p:spPr>
            <a:xfrm>
              <a:off x="3767564"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22</a:t>
              </a:r>
            </a:p>
          </p:txBody>
        </p:sp>
        <p:sp>
          <p:nvSpPr>
            <p:cNvPr id="84" name="Oval 83">
              <a:extLst>
                <a:ext uri="{FF2B5EF4-FFF2-40B4-BE49-F238E27FC236}">
                  <a16:creationId xmlns:a16="http://schemas.microsoft.com/office/drawing/2014/main" xmlns="" id="{F85E68C1-3665-1625-DE05-9C52A4B3114B}"/>
                </a:ext>
              </a:extLst>
            </p:cNvPr>
            <p:cNvSpPr/>
            <p:nvPr/>
          </p:nvSpPr>
          <p:spPr>
            <a:xfrm>
              <a:off x="4743879"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40</a:t>
              </a:r>
            </a:p>
          </p:txBody>
        </p:sp>
        <p:cxnSp>
          <p:nvCxnSpPr>
            <p:cNvPr id="85" name="Straight Arrow Connector 84">
              <a:extLst>
                <a:ext uri="{FF2B5EF4-FFF2-40B4-BE49-F238E27FC236}">
                  <a16:creationId xmlns:a16="http://schemas.microsoft.com/office/drawing/2014/main" xmlns="" id="{F368672D-C29A-29E3-1A76-EABDEF7A789E}"/>
                </a:ext>
              </a:extLst>
            </p:cNvPr>
            <p:cNvCxnSpPr>
              <a:stCxn id="79" idx="3"/>
              <a:endCxn id="83" idx="0"/>
            </p:cNvCxnSpPr>
            <p:nvPr/>
          </p:nvCxnSpPr>
          <p:spPr>
            <a:xfrm flipH="1">
              <a:off x="4048364" y="2968283"/>
              <a:ext cx="349870" cy="480017"/>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6" name="Straight Arrow Connector 85">
              <a:extLst>
                <a:ext uri="{FF2B5EF4-FFF2-40B4-BE49-F238E27FC236}">
                  <a16:creationId xmlns:a16="http://schemas.microsoft.com/office/drawing/2014/main" xmlns="" id="{FCCEC8FE-D05C-F9A9-A3F1-13202EF6AB5E}"/>
                </a:ext>
              </a:extLst>
            </p:cNvPr>
            <p:cNvCxnSpPr>
              <a:stCxn id="79" idx="5"/>
              <a:endCxn id="84" idx="0"/>
            </p:cNvCxnSpPr>
            <p:nvPr/>
          </p:nvCxnSpPr>
          <p:spPr>
            <a:xfrm>
              <a:off x="4795346" y="2968283"/>
              <a:ext cx="229333" cy="480017"/>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87" name="Oval 86">
              <a:extLst>
                <a:ext uri="{FF2B5EF4-FFF2-40B4-BE49-F238E27FC236}">
                  <a16:creationId xmlns:a16="http://schemas.microsoft.com/office/drawing/2014/main" xmlns="" id="{5E17B87A-050F-040F-BE8A-BCC5C7E3FB38}"/>
                </a:ext>
              </a:extLst>
            </p:cNvPr>
            <p:cNvSpPr/>
            <p:nvPr/>
          </p:nvSpPr>
          <p:spPr>
            <a:xfrm>
              <a:off x="3163550" y="436924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15</a:t>
              </a:r>
            </a:p>
          </p:txBody>
        </p:sp>
        <p:cxnSp>
          <p:nvCxnSpPr>
            <p:cNvPr id="88" name="Straight Arrow Connector 87">
              <a:extLst>
                <a:ext uri="{FF2B5EF4-FFF2-40B4-BE49-F238E27FC236}">
                  <a16:creationId xmlns:a16="http://schemas.microsoft.com/office/drawing/2014/main" xmlns="" id="{075C54B8-90CD-5AE2-9548-3115CC25651A}"/>
                </a:ext>
              </a:extLst>
            </p:cNvPr>
            <p:cNvCxnSpPr>
              <a:stCxn id="83" idx="3"/>
              <a:endCxn id="87" idx="0"/>
            </p:cNvCxnSpPr>
            <p:nvPr/>
          </p:nvCxnSpPr>
          <p:spPr>
            <a:xfrm flipH="1">
              <a:off x="3444350" y="3927656"/>
              <a:ext cx="405458" cy="441591"/>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89" name="Oval 88">
              <a:extLst>
                <a:ext uri="{FF2B5EF4-FFF2-40B4-BE49-F238E27FC236}">
                  <a16:creationId xmlns:a16="http://schemas.microsoft.com/office/drawing/2014/main" xmlns="" id="{B615930E-D733-B788-5F74-2EC305E1F66D}"/>
                </a:ext>
              </a:extLst>
            </p:cNvPr>
            <p:cNvSpPr/>
            <p:nvPr/>
          </p:nvSpPr>
          <p:spPr>
            <a:xfrm>
              <a:off x="4260258" y="436924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30</a:t>
              </a:r>
            </a:p>
          </p:txBody>
        </p:sp>
        <p:cxnSp>
          <p:nvCxnSpPr>
            <p:cNvPr id="90" name="Straight Arrow Connector 89">
              <a:extLst>
                <a:ext uri="{FF2B5EF4-FFF2-40B4-BE49-F238E27FC236}">
                  <a16:creationId xmlns:a16="http://schemas.microsoft.com/office/drawing/2014/main" xmlns="" id="{7F8FDCC2-081C-755D-A2EB-3CCB9D21A646}"/>
                </a:ext>
              </a:extLst>
            </p:cNvPr>
            <p:cNvCxnSpPr>
              <a:stCxn id="84" idx="3"/>
              <a:endCxn id="89" idx="0"/>
            </p:cNvCxnSpPr>
            <p:nvPr/>
          </p:nvCxnSpPr>
          <p:spPr>
            <a:xfrm flipH="1">
              <a:off x="4541058" y="3927656"/>
              <a:ext cx="285065" cy="441591"/>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91" name="Oval 90">
              <a:extLst>
                <a:ext uri="{FF2B5EF4-FFF2-40B4-BE49-F238E27FC236}">
                  <a16:creationId xmlns:a16="http://schemas.microsoft.com/office/drawing/2014/main" xmlns="" id="{C2CC6BCD-B999-62E0-C70D-C609421D9E3C}"/>
                </a:ext>
              </a:extLst>
            </p:cNvPr>
            <p:cNvSpPr/>
            <p:nvPr/>
          </p:nvSpPr>
          <p:spPr>
            <a:xfrm>
              <a:off x="5627628"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60</a:t>
              </a:r>
            </a:p>
          </p:txBody>
        </p:sp>
        <p:sp>
          <p:nvSpPr>
            <p:cNvPr id="92" name="Oval 91">
              <a:extLst>
                <a:ext uri="{FF2B5EF4-FFF2-40B4-BE49-F238E27FC236}">
                  <a16:creationId xmlns:a16="http://schemas.microsoft.com/office/drawing/2014/main" xmlns="" id="{8864721C-7E14-CB1B-3253-D659D6CE88FE}"/>
                </a:ext>
              </a:extLst>
            </p:cNvPr>
            <p:cNvSpPr/>
            <p:nvPr/>
          </p:nvSpPr>
          <p:spPr>
            <a:xfrm>
              <a:off x="6698072"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80</a:t>
              </a:r>
            </a:p>
          </p:txBody>
        </p:sp>
        <p:cxnSp>
          <p:nvCxnSpPr>
            <p:cNvPr id="93" name="Straight Arrow Connector 92">
              <a:extLst>
                <a:ext uri="{FF2B5EF4-FFF2-40B4-BE49-F238E27FC236}">
                  <a16:creationId xmlns:a16="http://schemas.microsoft.com/office/drawing/2014/main" xmlns="" id="{96E088B9-AAB3-7AC4-8D8D-EB124F4FDC91}"/>
                </a:ext>
              </a:extLst>
            </p:cNvPr>
            <p:cNvCxnSpPr>
              <a:stCxn id="80" idx="3"/>
              <a:endCxn id="91" idx="0"/>
            </p:cNvCxnSpPr>
            <p:nvPr/>
          </p:nvCxnSpPr>
          <p:spPr>
            <a:xfrm flipH="1">
              <a:off x="5908428" y="3062412"/>
              <a:ext cx="313282" cy="385888"/>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94" name="Straight Arrow Connector 93">
              <a:extLst>
                <a:ext uri="{FF2B5EF4-FFF2-40B4-BE49-F238E27FC236}">
                  <a16:creationId xmlns:a16="http://schemas.microsoft.com/office/drawing/2014/main" xmlns="" id="{3EE509CD-2101-ECF7-0302-E8BD472BBE09}"/>
                </a:ext>
              </a:extLst>
            </p:cNvPr>
            <p:cNvCxnSpPr>
              <a:stCxn id="80" idx="5"/>
              <a:endCxn id="92" idx="0"/>
            </p:cNvCxnSpPr>
            <p:nvPr/>
          </p:nvCxnSpPr>
          <p:spPr>
            <a:xfrm>
              <a:off x="6618822" y="3062412"/>
              <a:ext cx="360050" cy="385888"/>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95" name="Oval 94">
              <a:extLst>
                <a:ext uri="{FF2B5EF4-FFF2-40B4-BE49-F238E27FC236}">
                  <a16:creationId xmlns:a16="http://schemas.microsoft.com/office/drawing/2014/main" xmlns="" id="{A287D16A-D72A-6E77-6A6F-89650F5534B7}"/>
                </a:ext>
              </a:extLst>
            </p:cNvPr>
            <p:cNvSpPr/>
            <p:nvPr/>
          </p:nvSpPr>
          <p:spPr>
            <a:xfrm>
              <a:off x="7270994" y="436924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90</a:t>
              </a:r>
            </a:p>
          </p:txBody>
        </p:sp>
        <p:cxnSp>
          <p:nvCxnSpPr>
            <p:cNvPr id="96" name="Straight Arrow Connector 95">
              <a:extLst>
                <a:ext uri="{FF2B5EF4-FFF2-40B4-BE49-F238E27FC236}">
                  <a16:creationId xmlns:a16="http://schemas.microsoft.com/office/drawing/2014/main" xmlns="" id="{403BBF0D-0B3A-002A-E42A-04CC4FD885BD}"/>
                </a:ext>
              </a:extLst>
            </p:cNvPr>
            <p:cNvCxnSpPr>
              <a:stCxn id="92" idx="5"/>
              <a:endCxn id="95" idx="0"/>
            </p:cNvCxnSpPr>
            <p:nvPr/>
          </p:nvCxnSpPr>
          <p:spPr>
            <a:xfrm>
              <a:off x="7177428" y="3927656"/>
              <a:ext cx="374366" cy="441591"/>
            </a:xfrm>
            <a:prstGeom prst="straightConnector1">
              <a:avLst/>
            </a:prstGeom>
            <a:noFill/>
            <a:ln w="28575" cap="flat" cmpd="sng" algn="ctr">
              <a:solidFill>
                <a:srgbClr val="B84742"/>
              </a:solidFill>
              <a:prstDash val="solid"/>
              <a:miter lim="800000"/>
              <a:headEnd type="none" w="med" len="med"/>
              <a:tailEnd type="arrow" w="med" len="med"/>
            </a:ln>
            <a:effectLst/>
          </p:spPr>
        </p:cxnSp>
      </p:grpSp>
      <p:grpSp>
        <p:nvGrpSpPr>
          <p:cNvPr id="97" name="Group 96">
            <a:extLst>
              <a:ext uri="{FF2B5EF4-FFF2-40B4-BE49-F238E27FC236}">
                <a16:creationId xmlns:a16="http://schemas.microsoft.com/office/drawing/2014/main" xmlns="" id="{AA1B25C1-AE6C-EC84-2BBA-3B7D832501B1}"/>
              </a:ext>
            </a:extLst>
          </p:cNvPr>
          <p:cNvGrpSpPr/>
          <p:nvPr/>
        </p:nvGrpSpPr>
        <p:grpSpPr>
          <a:xfrm>
            <a:off x="7831900" y="1426286"/>
            <a:ext cx="4197541" cy="4621543"/>
            <a:chOff x="7765860" y="793505"/>
            <a:chExt cx="4197541" cy="4621543"/>
          </a:xfrm>
        </p:grpSpPr>
        <p:sp>
          <p:nvSpPr>
            <p:cNvPr id="98" name="Oval 97">
              <a:extLst>
                <a:ext uri="{FF2B5EF4-FFF2-40B4-BE49-F238E27FC236}">
                  <a16:creationId xmlns:a16="http://schemas.microsoft.com/office/drawing/2014/main" xmlns="" id="{B48A2B92-A799-3194-B469-BEE9F9765AFD}"/>
                </a:ext>
              </a:extLst>
            </p:cNvPr>
            <p:cNvSpPr/>
            <p:nvPr/>
          </p:nvSpPr>
          <p:spPr>
            <a:xfrm>
              <a:off x="8467039" y="79350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10</a:t>
              </a:r>
            </a:p>
          </p:txBody>
        </p:sp>
        <p:sp>
          <p:nvSpPr>
            <p:cNvPr id="99" name="Oval 98">
              <a:extLst>
                <a:ext uri="{FF2B5EF4-FFF2-40B4-BE49-F238E27FC236}">
                  <a16:creationId xmlns:a16="http://schemas.microsoft.com/office/drawing/2014/main" xmlns="" id="{B1360C37-5243-31D5-E170-E0559DC960DB}"/>
                </a:ext>
              </a:extLst>
            </p:cNvPr>
            <p:cNvSpPr/>
            <p:nvPr/>
          </p:nvSpPr>
          <p:spPr>
            <a:xfrm>
              <a:off x="7768853" y="162049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3</a:t>
              </a:r>
            </a:p>
          </p:txBody>
        </p:sp>
        <p:sp>
          <p:nvSpPr>
            <p:cNvPr id="100" name="Oval 99">
              <a:extLst>
                <a:ext uri="{FF2B5EF4-FFF2-40B4-BE49-F238E27FC236}">
                  <a16:creationId xmlns:a16="http://schemas.microsoft.com/office/drawing/2014/main" xmlns="" id="{8E01A3DE-F657-165A-B024-7CCC2E83B039}"/>
                </a:ext>
              </a:extLst>
            </p:cNvPr>
            <p:cNvSpPr/>
            <p:nvPr/>
          </p:nvSpPr>
          <p:spPr>
            <a:xfrm>
              <a:off x="9242707" y="162049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15</a:t>
              </a:r>
            </a:p>
          </p:txBody>
        </p:sp>
        <p:cxnSp>
          <p:nvCxnSpPr>
            <p:cNvPr id="101" name="Straight Arrow Connector 100">
              <a:extLst>
                <a:ext uri="{FF2B5EF4-FFF2-40B4-BE49-F238E27FC236}">
                  <a16:creationId xmlns:a16="http://schemas.microsoft.com/office/drawing/2014/main" xmlns="" id="{67BA3D90-1DCA-6412-055E-89E3F2BC4384}"/>
                </a:ext>
              </a:extLst>
            </p:cNvPr>
            <p:cNvCxnSpPr>
              <a:stCxn id="98" idx="3"/>
              <a:endCxn id="99" idx="0"/>
            </p:cNvCxnSpPr>
            <p:nvPr/>
          </p:nvCxnSpPr>
          <p:spPr>
            <a:xfrm flipH="1">
              <a:off x="8049653" y="1272861"/>
              <a:ext cx="499630" cy="347632"/>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102" name="Straight Arrow Connector 101">
              <a:extLst>
                <a:ext uri="{FF2B5EF4-FFF2-40B4-BE49-F238E27FC236}">
                  <a16:creationId xmlns:a16="http://schemas.microsoft.com/office/drawing/2014/main" xmlns="" id="{2AB62523-9C24-A55B-EB0D-81E78C0DA779}"/>
                </a:ext>
              </a:extLst>
            </p:cNvPr>
            <p:cNvCxnSpPr>
              <a:stCxn id="98" idx="5"/>
              <a:endCxn id="100" idx="0"/>
            </p:cNvCxnSpPr>
            <p:nvPr/>
          </p:nvCxnSpPr>
          <p:spPr>
            <a:xfrm>
              <a:off x="8946395" y="1272861"/>
              <a:ext cx="577112" cy="347632"/>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3" name="Oval 102">
              <a:extLst>
                <a:ext uri="{FF2B5EF4-FFF2-40B4-BE49-F238E27FC236}">
                  <a16:creationId xmlns:a16="http://schemas.microsoft.com/office/drawing/2014/main" xmlns="" id="{AD81208A-EEC2-C738-0E8A-F4701631EA53}"/>
                </a:ext>
              </a:extLst>
            </p:cNvPr>
            <p:cNvSpPr/>
            <p:nvPr/>
          </p:nvSpPr>
          <p:spPr>
            <a:xfrm>
              <a:off x="8292228" y="24117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6</a:t>
              </a:r>
            </a:p>
          </p:txBody>
        </p:sp>
        <p:cxnSp>
          <p:nvCxnSpPr>
            <p:cNvPr id="104" name="Straight Arrow Connector 103">
              <a:extLst>
                <a:ext uri="{FF2B5EF4-FFF2-40B4-BE49-F238E27FC236}">
                  <a16:creationId xmlns:a16="http://schemas.microsoft.com/office/drawing/2014/main" xmlns="" id="{DABA5983-C44F-2EA1-5486-DD80C3247744}"/>
                </a:ext>
              </a:extLst>
            </p:cNvPr>
            <p:cNvCxnSpPr>
              <a:stCxn id="99" idx="5"/>
              <a:endCxn id="103" idx="0"/>
            </p:cNvCxnSpPr>
            <p:nvPr/>
          </p:nvCxnSpPr>
          <p:spPr>
            <a:xfrm>
              <a:off x="8248209" y="2099849"/>
              <a:ext cx="324819" cy="311929"/>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5" name="Oval 104">
              <a:extLst>
                <a:ext uri="{FF2B5EF4-FFF2-40B4-BE49-F238E27FC236}">
                  <a16:creationId xmlns:a16="http://schemas.microsoft.com/office/drawing/2014/main" xmlns="" id="{CBCC70A2-FE75-B785-99E6-B4315F8BAADB}"/>
                </a:ext>
              </a:extLst>
            </p:cNvPr>
            <p:cNvSpPr/>
            <p:nvPr/>
          </p:nvSpPr>
          <p:spPr>
            <a:xfrm>
              <a:off x="9841654" y="24117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22</a:t>
              </a:r>
            </a:p>
          </p:txBody>
        </p:sp>
        <p:cxnSp>
          <p:nvCxnSpPr>
            <p:cNvPr id="106" name="Straight Arrow Connector 105">
              <a:extLst>
                <a:ext uri="{FF2B5EF4-FFF2-40B4-BE49-F238E27FC236}">
                  <a16:creationId xmlns:a16="http://schemas.microsoft.com/office/drawing/2014/main" xmlns="" id="{CC301BD3-294A-0687-4A25-64F9B6814066}"/>
                </a:ext>
              </a:extLst>
            </p:cNvPr>
            <p:cNvCxnSpPr>
              <a:stCxn id="100" idx="5"/>
              <a:endCxn id="105" idx="0"/>
            </p:cNvCxnSpPr>
            <p:nvPr/>
          </p:nvCxnSpPr>
          <p:spPr>
            <a:xfrm>
              <a:off x="9722063" y="2099849"/>
              <a:ext cx="400391" cy="311929"/>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7" name="Oval 106">
              <a:extLst>
                <a:ext uri="{FF2B5EF4-FFF2-40B4-BE49-F238E27FC236}">
                  <a16:creationId xmlns:a16="http://schemas.microsoft.com/office/drawing/2014/main" xmlns="" id="{532ECCED-065C-B445-F523-C66AF5E48CAF}"/>
                </a:ext>
              </a:extLst>
            </p:cNvPr>
            <p:cNvSpPr/>
            <p:nvPr/>
          </p:nvSpPr>
          <p:spPr>
            <a:xfrm>
              <a:off x="10374235" y="32010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45</a:t>
              </a:r>
            </a:p>
          </p:txBody>
        </p:sp>
        <p:cxnSp>
          <p:nvCxnSpPr>
            <p:cNvPr id="108" name="Straight Arrow Connector 107">
              <a:extLst>
                <a:ext uri="{FF2B5EF4-FFF2-40B4-BE49-F238E27FC236}">
                  <a16:creationId xmlns:a16="http://schemas.microsoft.com/office/drawing/2014/main" xmlns="" id="{D1091ACA-F410-DA29-D0C2-C1EE0213C094}"/>
                </a:ext>
              </a:extLst>
            </p:cNvPr>
            <p:cNvCxnSpPr>
              <a:stCxn id="105" idx="5"/>
              <a:endCxn id="107" idx="0"/>
            </p:cNvCxnSpPr>
            <p:nvPr/>
          </p:nvCxnSpPr>
          <p:spPr>
            <a:xfrm>
              <a:off x="10321010" y="2891134"/>
              <a:ext cx="334025" cy="309965"/>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9" name="Oval 108">
              <a:extLst>
                <a:ext uri="{FF2B5EF4-FFF2-40B4-BE49-F238E27FC236}">
                  <a16:creationId xmlns:a16="http://schemas.microsoft.com/office/drawing/2014/main" xmlns="" id="{97E4F1A3-2254-D7AC-39E5-9FAA321F4724}"/>
                </a:ext>
              </a:extLst>
            </p:cNvPr>
            <p:cNvSpPr/>
            <p:nvPr/>
          </p:nvSpPr>
          <p:spPr>
            <a:xfrm>
              <a:off x="7765860" y="32010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5</a:t>
              </a:r>
            </a:p>
          </p:txBody>
        </p:sp>
        <p:cxnSp>
          <p:nvCxnSpPr>
            <p:cNvPr id="110" name="Straight Arrow Connector 109">
              <a:extLst>
                <a:ext uri="{FF2B5EF4-FFF2-40B4-BE49-F238E27FC236}">
                  <a16:creationId xmlns:a16="http://schemas.microsoft.com/office/drawing/2014/main" xmlns="" id="{26F758C4-AF0A-6F9F-C370-B40CEE879B07}"/>
                </a:ext>
              </a:extLst>
            </p:cNvPr>
            <p:cNvCxnSpPr>
              <a:stCxn id="103" idx="3"/>
              <a:endCxn id="109" idx="0"/>
            </p:cNvCxnSpPr>
            <p:nvPr/>
          </p:nvCxnSpPr>
          <p:spPr>
            <a:xfrm flipH="1">
              <a:off x="8046660" y="2891134"/>
              <a:ext cx="327812" cy="309965"/>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1" name="Oval 110">
              <a:extLst>
                <a:ext uri="{FF2B5EF4-FFF2-40B4-BE49-F238E27FC236}">
                  <a16:creationId xmlns:a16="http://schemas.microsoft.com/office/drawing/2014/main" xmlns="" id="{298194CE-51E5-D7A0-BD12-1E6337A4AB8D}"/>
                </a:ext>
              </a:extLst>
            </p:cNvPr>
            <p:cNvSpPr/>
            <p:nvPr/>
          </p:nvSpPr>
          <p:spPr>
            <a:xfrm>
              <a:off x="9844232" y="401408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23</a:t>
              </a:r>
            </a:p>
          </p:txBody>
        </p:sp>
        <p:cxnSp>
          <p:nvCxnSpPr>
            <p:cNvPr id="112" name="Straight Arrow Connector 111">
              <a:extLst>
                <a:ext uri="{FF2B5EF4-FFF2-40B4-BE49-F238E27FC236}">
                  <a16:creationId xmlns:a16="http://schemas.microsoft.com/office/drawing/2014/main" xmlns="" id="{28080797-83DB-D3FD-C9BF-A9836C4E3C10}"/>
                </a:ext>
              </a:extLst>
            </p:cNvPr>
            <p:cNvCxnSpPr>
              <a:stCxn id="107" idx="3"/>
              <a:endCxn id="111" idx="0"/>
            </p:cNvCxnSpPr>
            <p:nvPr/>
          </p:nvCxnSpPr>
          <p:spPr>
            <a:xfrm flipH="1">
              <a:off x="10125032" y="3680455"/>
              <a:ext cx="331447" cy="333634"/>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3" name="Oval 112">
              <a:extLst>
                <a:ext uri="{FF2B5EF4-FFF2-40B4-BE49-F238E27FC236}">
                  <a16:creationId xmlns:a16="http://schemas.microsoft.com/office/drawing/2014/main" xmlns="" id="{A8017EF4-EA48-4E5E-3023-380B2DF1228B}"/>
                </a:ext>
              </a:extLst>
            </p:cNvPr>
            <p:cNvSpPr/>
            <p:nvPr/>
          </p:nvSpPr>
          <p:spPr>
            <a:xfrm>
              <a:off x="10904238" y="401408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65</a:t>
              </a:r>
            </a:p>
          </p:txBody>
        </p:sp>
        <p:cxnSp>
          <p:nvCxnSpPr>
            <p:cNvPr id="114" name="Straight Arrow Connector 113">
              <a:extLst>
                <a:ext uri="{FF2B5EF4-FFF2-40B4-BE49-F238E27FC236}">
                  <a16:creationId xmlns:a16="http://schemas.microsoft.com/office/drawing/2014/main" xmlns="" id="{6F9048B6-332F-4E2F-1B9D-92653A6B12B2}"/>
                </a:ext>
              </a:extLst>
            </p:cNvPr>
            <p:cNvCxnSpPr>
              <a:stCxn id="107" idx="5"/>
              <a:endCxn id="113" idx="0"/>
            </p:cNvCxnSpPr>
            <p:nvPr/>
          </p:nvCxnSpPr>
          <p:spPr>
            <a:xfrm>
              <a:off x="10853591" y="3680455"/>
              <a:ext cx="331447" cy="333634"/>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5" name="Oval 114">
              <a:extLst>
                <a:ext uri="{FF2B5EF4-FFF2-40B4-BE49-F238E27FC236}">
                  <a16:creationId xmlns:a16="http://schemas.microsoft.com/office/drawing/2014/main" xmlns="" id="{CC57BE28-440A-1EFF-53A4-B66062419568}"/>
                </a:ext>
              </a:extLst>
            </p:cNvPr>
            <p:cNvSpPr/>
            <p:nvPr/>
          </p:nvSpPr>
          <p:spPr>
            <a:xfrm>
              <a:off x="11401801" y="485344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78</a:t>
              </a:r>
            </a:p>
          </p:txBody>
        </p:sp>
        <p:cxnSp>
          <p:nvCxnSpPr>
            <p:cNvPr id="116" name="Straight Arrow Connector 115">
              <a:extLst>
                <a:ext uri="{FF2B5EF4-FFF2-40B4-BE49-F238E27FC236}">
                  <a16:creationId xmlns:a16="http://schemas.microsoft.com/office/drawing/2014/main" xmlns="" id="{0B9AF415-6B51-656C-4D09-5482D1C23986}"/>
                </a:ext>
              </a:extLst>
            </p:cNvPr>
            <p:cNvCxnSpPr>
              <a:stCxn id="113" idx="5"/>
              <a:endCxn id="115" idx="0"/>
            </p:cNvCxnSpPr>
            <p:nvPr/>
          </p:nvCxnSpPr>
          <p:spPr>
            <a:xfrm>
              <a:off x="11383594" y="4493445"/>
              <a:ext cx="299007" cy="360003"/>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7" name="Oval 116">
              <a:extLst>
                <a:ext uri="{FF2B5EF4-FFF2-40B4-BE49-F238E27FC236}">
                  <a16:creationId xmlns:a16="http://schemas.microsoft.com/office/drawing/2014/main" xmlns="" id="{B27EBA1C-075F-03EA-F097-4A84C1DCA7B7}"/>
                </a:ext>
              </a:extLst>
            </p:cNvPr>
            <p:cNvSpPr/>
            <p:nvPr/>
          </p:nvSpPr>
          <p:spPr>
            <a:xfrm>
              <a:off x="10412635" y="485344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34</a:t>
              </a:r>
            </a:p>
          </p:txBody>
        </p:sp>
        <p:cxnSp>
          <p:nvCxnSpPr>
            <p:cNvPr id="118" name="Straight Arrow Connector 117">
              <a:extLst>
                <a:ext uri="{FF2B5EF4-FFF2-40B4-BE49-F238E27FC236}">
                  <a16:creationId xmlns:a16="http://schemas.microsoft.com/office/drawing/2014/main" xmlns="" id="{3A8CD36F-E5EA-1098-C7D3-39DC8CC7BAC5}"/>
                </a:ext>
              </a:extLst>
            </p:cNvPr>
            <p:cNvCxnSpPr>
              <a:stCxn id="111" idx="5"/>
              <a:endCxn id="117" idx="0"/>
            </p:cNvCxnSpPr>
            <p:nvPr/>
          </p:nvCxnSpPr>
          <p:spPr>
            <a:xfrm>
              <a:off x="10323588" y="4493445"/>
              <a:ext cx="369847" cy="360003"/>
            </a:xfrm>
            <a:prstGeom prst="straightConnector1">
              <a:avLst/>
            </a:prstGeom>
            <a:noFill/>
            <a:ln w="28575" cap="flat" cmpd="sng" algn="ctr">
              <a:solidFill>
                <a:srgbClr val="B84742"/>
              </a:solidFill>
              <a:prstDash val="solid"/>
              <a:miter lim="800000"/>
              <a:headEnd type="none" w="med" len="med"/>
              <a:tailEnd type="arrow" w="med" len="med"/>
            </a:ln>
            <a:effectLst/>
          </p:spPr>
        </p:cxnSp>
      </p:grpSp>
      <p:cxnSp>
        <p:nvCxnSpPr>
          <p:cNvPr id="119" name="Straight Connector 118">
            <a:extLst>
              <a:ext uri="{FF2B5EF4-FFF2-40B4-BE49-F238E27FC236}">
                <a16:creationId xmlns:a16="http://schemas.microsoft.com/office/drawing/2014/main" xmlns="" id="{D1B00357-B371-2434-5615-B4A153E07FB2}"/>
              </a:ext>
            </a:extLst>
          </p:cNvPr>
          <p:cNvCxnSpPr/>
          <p:nvPr/>
        </p:nvCxnSpPr>
        <p:spPr>
          <a:xfrm>
            <a:off x="2599767" y="1415323"/>
            <a:ext cx="0" cy="5256000"/>
          </a:xfrm>
          <a:prstGeom prst="line">
            <a:avLst/>
          </a:prstGeom>
          <a:noFill/>
          <a:ln w="19050" cap="flat" cmpd="sng" algn="ctr">
            <a:solidFill>
              <a:srgbClr val="212121"/>
            </a:solidFill>
            <a:prstDash val="solid"/>
            <a:miter lim="800000"/>
          </a:ln>
          <a:effectLst/>
        </p:spPr>
      </p:cxnSp>
      <p:cxnSp>
        <p:nvCxnSpPr>
          <p:cNvPr id="120" name="Straight Connector 119">
            <a:extLst>
              <a:ext uri="{FF2B5EF4-FFF2-40B4-BE49-F238E27FC236}">
                <a16:creationId xmlns:a16="http://schemas.microsoft.com/office/drawing/2014/main" xmlns="" id="{69F59C48-1EB0-3608-018F-275D03EB1B18}"/>
              </a:ext>
            </a:extLst>
          </p:cNvPr>
          <p:cNvCxnSpPr/>
          <p:nvPr/>
        </p:nvCxnSpPr>
        <p:spPr>
          <a:xfrm>
            <a:off x="7633449" y="1415323"/>
            <a:ext cx="0" cy="4032000"/>
          </a:xfrm>
          <a:prstGeom prst="line">
            <a:avLst/>
          </a:prstGeom>
          <a:noFill/>
          <a:ln w="19050" cap="flat" cmpd="sng" algn="ctr">
            <a:solidFill>
              <a:srgbClr val="212121"/>
            </a:solidFill>
            <a:prstDash val="solid"/>
            <a:miter lim="800000"/>
          </a:ln>
          <a:effectLst/>
        </p:spPr>
      </p:cxnSp>
      <p:sp>
        <p:nvSpPr>
          <p:cNvPr id="121" name="TextBox 120">
            <a:extLst>
              <a:ext uri="{FF2B5EF4-FFF2-40B4-BE49-F238E27FC236}">
                <a16:creationId xmlns:a16="http://schemas.microsoft.com/office/drawing/2014/main" xmlns="" id="{D74CDE76-3655-9BB4-18DC-1BED583BE22D}"/>
              </a:ext>
            </a:extLst>
          </p:cNvPr>
          <p:cNvSpPr txBox="1"/>
          <p:nvPr/>
        </p:nvSpPr>
        <p:spPr>
          <a:xfrm>
            <a:off x="322945" y="5240260"/>
            <a:ext cx="2111121" cy="954300"/>
          </a:xfrm>
          <a:prstGeom prst="rect">
            <a:avLst/>
          </a:prstGeom>
          <a:noFill/>
          <a:ln>
            <a:solidFill>
              <a:schemeClr val="tx1"/>
            </a:solidFill>
          </a:ln>
        </p:spPr>
        <p:txBody>
          <a:bodyPr wrap="square" rtlCol="0">
            <a:spAutoFit/>
          </a:bodyPr>
          <a:lstStyle/>
          <a:p>
            <a:r>
              <a:rPr lang="en-IN" sz="1800" dirty="0">
                <a:latin typeface="Cambria" panose="02040503050406030204" pitchFamily="18" charset="0"/>
                <a:ea typeface="Cambria" panose="02040503050406030204" pitchFamily="18" charset="0"/>
              </a:rPr>
              <a:t>Preorder: 1 2 3 4 5</a:t>
            </a:r>
          </a:p>
          <a:p>
            <a:r>
              <a:rPr lang="en-IN" sz="1800" dirty="0" err="1">
                <a:latin typeface="Cambria" panose="02040503050406030204" pitchFamily="18" charset="0"/>
                <a:ea typeface="Cambria" panose="02040503050406030204" pitchFamily="18" charset="0"/>
              </a:rPr>
              <a:t>Inorder</a:t>
            </a:r>
            <a:r>
              <a:rPr lang="en-IN" sz="1800" dirty="0">
                <a:latin typeface="Cambria" panose="02040503050406030204" pitchFamily="18" charset="0"/>
                <a:ea typeface="Cambria" panose="02040503050406030204" pitchFamily="18" charset="0"/>
              </a:rPr>
              <a:t>: 2 1 4 5 3 </a:t>
            </a:r>
          </a:p>
          <a:p>
            <a:r>
              <a:rPr lang="en-IN" sz="1800" dirty="0" err="1">
                <a:latin typeface="Cambria" panose="02040503050406030204" pitchFamily="18" charset="0"/>
                <a:ea typeface="Cambria" panose="02040503050406030204" pitchFamily="18" charset="0"/>
              </a:rPr>
              <a:t>Postorder</a:t>
            </a:r>
            <a:r>
              <a:rPr lang="en-IN" sz="1800" dirty="0">
                <a:latin typeface="Cambria" panose="02040503050406030204" pitchFamily="18" charset="0"/>
                <a:ea typeface="Cambria" panose="02040503050406030204" pitchFamily="18" charset="0"/>
              </a:rPr>
              <a:t>: 2 5 4 3 1</a:t>
            </a:r>
          </a:p>
        </p:txBody>
      </p:sp>
      <p:sp>
        <p:nvSpPr>
          <p:cNvPr id="122" name="TextBox 121">
            <a:extLst>
              <a:ext uri="{FF2B5EF4-FFF2-40B4-BE49-F238E27FC236}">
                <a16:creationId xmlns:a16="http://schemas.microsoft.com/office/drawing/2014/main" xmlns="" id="{8DDA5A02-739A-6DC9-76B6-0E94CCBF5370}"/>
              </a:ext>
            </a:extLst>
          </p:cNvPr>
          <p:cNvSpPr txBox="1"/>
          <p:nvPr/>
        </p:nvSpPr>
        <p:spPr>
          <a:xfrm>
            <a:off x="2830433" y="4835549"/>
            <a:ext cx="4343071" cy="923330"/>
          </a:xfrm>
          <a:prstGeom prst="rect">
            <a:avLst/>
          </a:prstGeom>
          <a:noFill/>
          <a:ln>
            <a:solidFill>
              <a:schemeClr val="tx1"/>
            </a:solidFill>
          </a:ln>
        </p:spPr>
        <p:txBody>
          <a:bodyPr wrap="square" rtlCol="0">
            <a:spAutoFit/>
          </a:bodyPr>
          <a:lstStyle/>
          <a:p>
            <a:r>
              <a:rPr lang="en-IN" sz="1800" dirty="0">
                <a:latin typeface="Cambria" panose="02040503050406030204" pitchFamily="18" charset="0"/>
                <a:ea typeface="Cambria" panose="02040503050406030204" pitchFamily="18" charset="0"/>
              </a:rPr>
              <a:t>Preorder: 50 25 22 15 40 30 75 60 80 90</a:t>
            </a:r>
          </a:p>
          <a:p>
            <a:r>
              <a:rPr lang="en-IN" sz="1800" dirty="0" err="1">
                <a:latin typeface="Cambria" panose="02040503050406030204" pitchFamily="18" charset="0"/>
                <a:ea typeface="Cambria" panose="02040503050406030204" pitchFamily="18" charset="0"/>
              </a:rPr>
              <a:t>Inorder</a:t>
            </a:r>
            <a:r>
              <a:rPr lang="en-IN" sz="1800" dirty="0">
                <a:latin typeface="Cambria" panose="02040503050406030204" pitchFamily="18" charset="0"/>
                <a:ea typeface="Cambria" panose="02040503050406030204" pitchFamily="18" charset="0"/>
              </a:rPr>
              <a:t>: 15 22 25 30 40 50 60 75 80 90 </a:t>
            </a:r>
          </a:p>
          <a:p>
            <a:r>
              <a:rPr lang="en-IN" sz="1800" dirty="0" err="1">
                <a:latin typeface="Cambria" panose="02040503050406030204" pitchFamily="18" charset="0"/>
                <a:ea typeface="Cambria" panose="02040503050406030204" pitchFamily="18" charset="0"/>
              </a:rPr>
              <a:t>Postorder</a:t>
            </a:r>
            <a:r>
              <a:rPr lang="en-IN" sz="1800" dirty="0">
                <a:latin typeface="Cambria" panose="02040503050406030204" pitchFamily="18" charset="0"/>
                <a:ea typeface="Cambria" panose="02040503050406030204" pitchFamily="18" charset="0"/>
              </a:rPr>
              <a:t>: 15 22 30 40 25 60 90 80 75 50</a:t>
            </a:r>
          </a:p>
        </p:txBody>
      </p:sp>
      <p:sp>
        <p:nvSpPr>
          <p:cNvPr id="123" name="TextBox 122">
            <a:extLst>
              <a:ext uri="{FF2B5EF4-FFF2-40B4-BE49-F238E27FC236}">
                <a16:creationId xmlns:a16="http://schemas.microsoft.com/office/drawing/2014/main" xmlns="" id="{FA63F015-36CF-6368-7A02-5FA2538FDCB9}"/>
              </a:ext>
            </a:extLst>
          </p:cNvPr>
          <p:cNvSpPr txBox="1"/>
          <p:nvPr/>
        </p:nvSpPr>
        <p:spPr>
          <a:xfrm>
            <a:off x="5923312" y="5821748"/>
            <a:ext cx="4265173" cy="923330"/>
          </a:xfrm>
          <a:prstGeom prst="rect">
            <a:avLst/>
          </a:prstGeom>
          <a:noFill/>
          <a:ln>
            <a:solidFill>
              <a:srgbClr val="000000"/>
            </a:solidFill>
          </a:ln>
        </p:spPr>
        <p:txBody>
          <a:bodyPr wrap="square" rtlCol="0">
            <a:spAutoFit/>
          </a:bodyPr>
          <a:lstStyle/>
          <a:p>
            <a:r>
              <a:rPr lang="en-IN" sz="1800" dirty="0">
                <a:latin typeface="Cambria" panose="02040503050406030204" pitchFamily="18" charset="0"/>
                <a:ea typeface="Cambria" panose="02040503050406030204" pitchFamily="18" charset="0"/>
              </a:rPr>
              <a:t>Preorder: 10 3 6 5 15 22 45 23 34 65 78</a:t>
            </a:r>
          </a:p>
          <a:p>
            <a:r>
              <a:rPr lang="en-IN" sz="1800" dirty="0" err="1">
                <a:latin typeface="Cambria" panose="02040503050406030204" pitchFamily="18" charset="0"/>
                <a:ea typeface="Cambria" panose="02040503050406030204" pitchFamily="18" charset="0"/>
              </a:rPr>
              <a:t>Inorder</a:t>
            </a:r>
            <a:r>
              <a:rPr lang="en-IN" sz="1800" dirty="0">
                <a:latin typeface="Cambria" panose="02040503050406030204" pitchFamily="18" charset="0"/>
                <a:ea typeface="Cambria" panose="02040503050406030204" pitchFamily="18" charset="0"/>
              </a:rPr>
              <a:t>: 3 5 6 10 15 22 23 34 45 65 78 </a:t>
            </a:r>
          </a:p>
          <a:p>
            <a:r>
              <a:rPr lang="en-IN" sz="1800" dirty="0" err="1">
                <a:latin typeface="Cambria" panose="02040503050406030204" pitchFamily="18" charset="0"/>
                <a:ea typeface="Cambria" panose="02040503050406030204" pitchFamily="18" charset="0"/>
              </a:rPr>
              <a:t>Postorder</a:t>
            </a:r>
            <a:r>
              <a:rPr lang="en-IN" sz="1800" dirty="0">
                <a:latin typeface="Cambria" panose="02040503050406030204" pitchFamily="18" charset="0"/>
                <a:ea typeface="Cambria" panose="02040503050406030204" pitchFamily="18" charset="0"/>
              </a:rPr>
              <a:t>: 5 6 3 34 23 78 65 45 22 15 10</a:t>
            </a:r>
          </a:p>
        </p:txBody>
      </p:sp>
    </p:spTree>
    <p:extLst>
      <p:ext uri="{BB962C8B-B14F-4D97-AF65-F5344CB8AC3E}">
        <p14:creationId xmlns:p14="http://schemas.microsoft.com/office/powerpoint/2010/main" xmlns="" val="3604880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 Exercise</a:t>
            </a:r>
          </a:p>
        </p:txBody>
      </p:sp>
      <p:sp>
        <p:nvSpPr>
          <p:cNvPr id="71" name="Google Shape;71;p15"/>
          <p:cNvSpPr txBox="1"/>
          <p:nvPr/>
        </p:nvSpPr>
        <p:spPr>
          <a:xfrm>
            <a:off x="129967" y="632376"/>
            <a:ext cx="11899474" cy="504499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perform Preorder, </a:t>
            </a: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kern="1200" dirty="0">
                <a:solidFill>
                  <a:srgbClr val="212121"/>
                </a:solidFill>
                <a:latin typeface="Cambria" panose="02040503050406030204" pitchFamily="18" charset="0"/>
                <a:ea typeface="Cambria" panose="02040503050406030204" pitchFamily="18" charset="0"/>
                <a:cs typeface="+mn-cs"/>
              </a:rPr>
              <a:t> &amp; </a:t>
            </a:r>
            <a:r>
              <a:rPr lang="en-US" sz="2267" kern="1200" dirty="0" err="1">
                <a:solidFill>
                  <a:srgbClr val="212121"/>
                </a:solidFill>
                <a:latin typeface="Cambria" panose="02040503050406030204" pitchFamily="18" charset="0"/>
                <a:ea typeface="Cambria" panose="02040503050406030204" pitchFamily="18" charset="0"/>
                <a:cs typeface="+mn-cs"/>
              </a:rPr>
              <a:t>Postorder</a:t>
            </a:r>
            <a:r>
              <a:rPr lang="en-US" sz="2267" kern="1200" dirty="0">
                <a:solidFill>
                  <a:srgbClr val="212121"/>
                </a:solidFill>
                <a:latin typeface="Cambria" panose="02040503050406030204" pitchFamily="18" charset="0"/>
                <a:ea typeface="Cambria" panose="02040503050406030204" pitchFamily="18" charset="0"/>
                <a:cs typeface="+mn-cs"/>
              </a:rPr>
              <a:t>.</a:t>
            </a:r>
          </a:p>
          <a:p>
            <a:pPr marL="457200" indent="-457200" algn="just">
              <a:lnSpc>
                <a:spcPct val="114000"/>
              </a:lnSpc>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60 38 71 30 40 65 88 22 32 39 45 62 67 85 90 11 18 35 70</a:t>
            </a:r>
          </a:p>
          <a:p>
            <a:pPr marL="457200" indent="-457200" algn="just">
              <a:lnSpc>
                <a:spcPct val="114000"/>
              </a:lnSpc>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70 40 81 38 49 75 91 30 47 50 77 89 98 45</a:t>
            </a:r>
          </a:p>
          <a:p>
            <a:pPr marL="457200" indent="-457200" algn="just">
              <a:lnSpc>
                <a:spcPct val="114000"/>
              </a:lnSpc>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42 31 67 30 11 35 49 27 74 56 </a:t>
            </a:r>
          </a:p>
          <a:p>
            <a:pPr marL="353475" indent="-353475" algn="just">
              <a:lnSpc>
                <a:spcPct val="114000"/>
              </a:lnSpc>
              <a:spcBef>
                <a:spcPts val="1333"/>
              </a:spcBef>
              <a:buClr>
                <a:srgbClr val="B84742"/>
              </a:buClr>
              <a:buFont typeface="Wingdings 3" panose="05040102010807070707" pitchFamily="18" charset="2"/>
              <a:buChar char=""/>
            </a:pPr>
            <a:endParaRPr lang="en-IN" sz="20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IN" sz="20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IN" sz="20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xmlns="" val="1080556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833906"/>
          </a:xfrm>
          <a:prstGeom prst="rect">
            <a:avLst/>
          </a:prstGeom>
          <a:noFill/>
          <a:ln>
            <a:noFill/>
          </a:ln>
        </p:spPr>
        <p:txBody>
          <a:bodyPr spcFirstLastPara="1" wrap="square" lIns="121900" tIns="121900" rIns="121900" bIns="121900" anchor="t" anchorCtr="0">
            <a:spAutoFit/>
          </a:bodyPr>
          <a:lstStyle/>
          <a:p>
            <a:pPr marL="457200" indent="-457200" algn="just">
              <a:lnSpc>
                <a:spcPct val="114000"/>
              </a:lnSpc>
              <a:spcBef>
                <a:spcPts val="1333"/>
              </a:spcBef>
              <a:buClr>
                <a:srgbClr val="B84742"/>
              </a:buClr>
              <a:buFont typeface="+mj-lt"/>
              <a:buAutoNum type="arabicPeriod"/>
            </a:pPr>
            <a:r>
              <a:rPr lang="en-IN" sz="2400" b="1" kern="1200" dirty="0">
                <a:solidFill>
                  <a:srgbClr val="212121"/>
                </a:solidFill>
                <a:latin typeface="Cambria" panose="02040503050406030204" pitchFamily="18" charset="0"/>
                <a:ea typeface="Cambria" panose="02040503050406030204" pitchFamily="18" charset="0"/>
                <a:cs typeface="+mn-cs"/>
              </a:rPr>
              <a:t>60 38 71 30 40 65 88 22 32 39 </a:t>
            </a:r>
            <a:r>
              <a:rPr lang="en-IN" sz="2400" b="1" kern="1200">
                <a:solidFill>
                  <a:srgbClr val="212121"/>
                </a:solidFill>
                <a:latin typeface="Cambria" panose="02040503050406030204" pitchFamily="18" charset="0"/>
                <a:ea typeface="Cambria" panose="02040503050406030204" pitchFamily="18" charset="0"/>
                <a:cs typeface="+mn-cs"/>
              </a:rPr>
              <a:t>45 62 67 85 90 11 18 35 70</a:t>
            </a:r>
            <a:endParaRPr lang="en-IN" sz="2400" b="1" kern="1200" dirty="0">
              <a:solidFill>
                <a:srgbClr val="212121"/>
              </a:solidFill>
              <a:latin typeface="Cambria" panose="02040503050406030204" pitchFamily="18" charset="0"/>
              <a:ea typeface="Cambria" panose="02040503050406030204" pitchFamily="18" charset="0"/>
              <a:cs typeface="+mn-cs"/>
            </a:endParaRPr>
          </a:p>
        </p:txBody>
      </p:sp>
      <p:sp>
        <p:nvSpPr>
          <p:cNvPr id="3" name="TextBox 2">
            <a:extLst>
              <a:ext uri="{FF2B5EF4-FFF2-40B4-BE49-F238E27FC236}">
                <a16:creationId xmlns:a16="http://schemas.microsoft.com/office/drawing/2014/main" xmlns="" id="{4260BE08-760B-FE5C-9AD4-CE3054DB8CC1}"/>
              </a:ext>
            </a:extLst>
          </p:cNvPr>
          <p:cNvSpPr txBox="1"/>
          <p:nvPr/>
        </p:nvSpPr>
        <p:spPr>
          <a:xfrm>
            <a:off x="1950053" y="5605698"/>
            <a:ext cx="8281964" cy="954300"/>
          </a:xfrm>
          <a:prstGeom prst="rect">
            <a:avLst/>
          </a:prstGeom>
          <a:noFill/>
        </p:spPr>
        <p:txBody>
          <a:bodyPr wrap="square" rtlCol="0">
            <a:spAutoFit/>
          </a:bodyPr>
          <a:lstStyle/>
          <a:p>
            <a:r>
              <a:rPr lang="en-IN" b="1" dirty="0">
                <a:latin typeface="Cambria" panose="02040503050406030204" pitchFamily="18" charset="0"/>
                <a:ea typeface="Cambria" panose="02040503050406030204" pitchFamily="18" charset="0"/>
              </a:rPr>
              <a:t>Preorder: </a:t>
            </a:r>
            <a:r>
              <a:rPr lang="en-IN" dirty="0">
                <a:latin typeface="Cambria" panose="02040503050406030204" pitchFamily="18" charset="0"/>
                <a:ea typeface="Cambria" panose="02040503050406030204" pitchFamily="18" charset="0"/>
              </a:rPr>
              <a:t>60, 38, 30, 22, 11, 18, 32, 35, 40, 39, 45, 71, 65, 62, 67, 70, 88, 85,90</a:t>
            </a:r>
          </a:p>
          <a:p>
            <a:r>
              <a:rPr lang="en-IN" b="1" dirty="0" err="1">
                <a:latin typeface="Cambria" panose="02040503050406030204" pitchFamily="18" charset="0"/>
                <a:ea typeface="Cambria" panose="02040503050406030204" pitchFamily="18" charset="0"/>
              </a:rPr>
              <a:t>Inorder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11, 18, 22, 30, 32, 35, 38, 39, 40, 45, 60, 62, 65, 67, 70, 71, 85, 88, 90</a:t>
            </a:r>
          </a:p>
          <a:p>
            <a:r>
              <a:rPr lang="en-IN" b="1" dirty="0" err="1">
                <a:latin typeface="Cambria" panose="02040503050406030204" pitchFamily="18" charset="0"/>
                <a:ea typeface="Cambria" panose="02040503050406030204" pitchFamily="18" charset="0"/>
              </a:rPr>
              <a:t>Postorder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18, 11, 22, 35, 32, 30, 39, 45, 40, 38, 62, 70, 67, 65, 85, 90, 88, 71, 60</a:t>
            </a:r>
          </a:p>
        </p:txBody>
      </p:sp>
      <p:pic>
        <p:nvPicPr>
          <p:cNvPr id="5" name="Picture 4">
            <a:extLst>
              <a:ext uri="{FF2B5EF4-FFF2-40B4-BE49-F238E27FC236}">
                <a16:creationId xmlns:a16="http://schemas.microsoft.com/office/drawing/2014/main" xmlns="" id="{F2C58F4A-EC3F-59C4-F533-8A1140BAE535}"/>
              </a:ext>
            </a:extLst>
          </p:cNvPr>
          <p:cNvPicPr>
            <a:picLocks noChangeAspect="1"/>
          </p:cNvPicPr>
          <p:nvPr/>
        </p:nvPicPr>
        <p:blipFill rotWithShape="1">
          <a:blip r:embed="rId6"/>
          <a:srcRect l="3230" t="2061" r="2396" b="4658"/>
          <a:stretch/>
        </p:blipFill>
        <p:spPr>
          <a:xfrm>
            <a:off x="1594064" y="1319460"/>
            <a:ext cx="8971279" cy="4064734"/>
          </a:xfrm>
          <a:prstGeom prst="rect">
            <a:avLst/>
          </a:prstGeom>
        </p:spPr>
      </p:pic>
    </p:spTree>
    <p:extLst>
      <p:ext uri="{BB962C8B-B14F-4D97-AF65-F5344CB8AC3E}">
        <p14:creationId xmlns:p14="http://schemas.microsoft.com/office/powerpoint/2010/main" xmlns="" val="422507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833906"/>
          </a:xfrm>
          <a:prstGeom prst="rect">
            <a:avLst/>
          </a:prstGeom>
          <a:noFill/>
          <a:ln>
            <a:noFill/>
          </a:ln>
        </p:spPr>
        <p:txBody>
          <a:bodyPr spcFirstLastPara="1" wrap="square" lIns="121900" tIns="121900" rIns="121900" bIns="121900" anchor="t" anchorCtr="0">
            <a:spAutoFit/>
          </a:bodyPr>
          <a:lstStyle/>
          <a:p>
            <a:pPr marL="457200" indent="-457200" algn="just">
              <a:lnSpc>
                <a:spcPct val="114000"/>
              </a:lnSpc>
              <a:spcBef>
                <a:spcPts val="1333"/>
              </a:spcBef>
              <a:buClr>
                <a:srgbClr val="B84742"/>
              </a:buClr>
              <a:buFont typeface="+mj-lt"/>
              <a:buAutoNum type="arabicPeriod" startAt="2"/>
            </a:pPr>
            <a:r>
              <a:rPr lang="en-IN" sz="2400" b="1" kern="1200" dirty="0">
                <a:solidFill>
                  <a:srgbClr val="212121"/>
                </a:solidFill>
                <a:latin typeface="Cambria" panose="02040503050406030204" pitchFamily="18" charset="0"/>
                <a:ea typeface="Cambria" panose="02040503050406030204" pitchFamily="18" charset="0"/>
                <a:cs typeface="+mn-cs"/>
              </a:rPr>
              <a:t>70 40 81 38 49 75 91 30 47 50 77 89 98 45</a:t>
            </a:r>
          </a:p>
        </p:txBody>
      </p:sp>
      <p:pic>
        <p:nvPicPr>
          <p:cNvPr id="2" name="Picture 1">
            <a:extLst>
              <a:ext uri="{FF2B5EF4-FFF2-40B4-BE49-F238E27FC236}">
                <a16:creationId xmlns:a16="http://schemas.microsoft.com/office/drawing/2014/main" xmlns="" id="{2801D86E-5BA5-D10C-1EB1-7B76D96A4512}"/>
              </a:ext>
            </a:extLst>
          </p:cNvPr>
          <p:cNvPicPr>
            <a:picLocks noChangeAspect="1"/>
          </p:cNvPicPr>
          <p:nvPr/>
        </p:nvPicPr>
        <p:blipFill rotWithShape="1">
          <a:blip r:embed="rId6"/>
          <a:srcRect l="9099" t="5039" r="19043" b="63060"/>
          <a:stretch/>
        </p:blipFill>
        <p:spPr>
          <a:xfrm>
            <a:off x="1899920" y="1390451"/>
            <a:ext cx="7782560" cy="3709869"/>
          </a:xfrm>
          <a:prstGeom prst="rect">
            <a:avLst/>
          </a:prstGeom>
        </p:spPr>
      </p:pic>
      <p:sp>
        <p:nvSpPr>
          <p:cNvPr id="3" name="TextBox 2">
            <a:extLst>
              <a:ext uri="{FF2B5EF4-FFF2-40B4-BE49-F238E27FC236}">
                <a16:creationId xmlns:a16="http://schemas.microsoft.com/office/drawing/2014/main" xmlns="" id="{3EFF4523-93D0-4675-5960-7289AE40D7F2}"/>
              </a:ext>
            </a:extLst>
          </p:cNvPr>
          <p:cNvSpPr txBox="1"/>
          <p:nvPr/>
        </p:nvSpPr>
        <p:spPr>
          <a:xfrm>
            <a:off x="2691733" y="5271324"/>
            <a:ext cx="6798604" cy="954300"/>
          </a:xfrm>
          <a:prstGeom prst="rect">
            <a:avLst/>
          </a:prstGeom>
          <a:noFill/>
        </p:spPr>
        <p:txBody>
          <a:bodyPr wrap="square" rtlCol="0">
            <a:spAutoFit/>
          </a:bodyPr>
          <a:lstStyle/>
          <a:p>
            <a:r>
              <a:rPr lang="en-IN" b="1" dirty="0">
                <a:latin typeface="Cambria" panose="02040503050406030204" pitchFamily="18" charset="0"/>
                <a:ea typeface="Cambria" panose="02040503050406030204" pitchFamily="18" charset="0"/>
              </a:rPr>
              <a:t>Preorder: </a:t>
            </a:r>
            <a:r>
              <a:rPr lang="en-IN" dirty="0">
                <a:latin typeface="Cambria" panose="02040503050406030204" pitchFamily="18" charset="0"/>
                <a:ea typeface="Cambria" panose="02040503050406030204" pitchFamily="18" charset="0"/>
              </a:rPr>
              <a:t>70, 40, 38, 30, 49, 47, 45, 50, 81, 75, 77, 91, 89, 98</a:t>
            </a:r>
          </a:p>
          <a:p>
            <a:r>
              <a:rPr lang="en-IN" b="1" dirty="0" err="1">
                <a:latin typeface="Cambria" panose="02040503050406030204" pitchFamily="18" charset="0"/>
                <a:ea typeface="Cambria" panose="02040503050406030204" pitchFamily="18" charset="0"/>
              </a:rPr>
              <a:t>Inorder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30, 38, 40, 45, 47, 49, 50, 75, 77, 81, 89, 91, 98</a:t>
            </a:r>
          </a:p>
          <a:p>
            <a:r>
              <a:rPr lang="en-IN" b="1" dirty="0" err="1">
                <a:latin typeface="Cambria" panose="02040503050406030204" pitchFamily="18" charset="0"/>
                <a:ea typeface="Cambria" panose="02040503050406030204" pitchFamily="18" charset="0"/>
              </a:rPr>
              <a:t>Postorder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30, 38, 45, 47, 50, 49, 40, 77, 75, 89, 98, 91, 81, 70</a:t>
            </a:r>
          </a:p>
        </p:txBody>
      </p:sp>
    </p:spTree>
    <p:extLst>
      <p:ext uri="{BB962C8B-B14F-4D97-AF65-F5344CB8AC3E}">
        <p14:creationId xmlns:p14="http://schemas.microsoft.com/office/powerpoint/2010/main" xmlns="" val="3061419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833906"/>
          </a:xfrm>
          <a:prstGeom prst="rect">
            <a:avLst/>
          </a:prstGeom>
          <a:noFill/>
          <a:ln>
            <a:noFill/>
          </a:ln>
        </p:spPr>
        <p:txBody>
          <a:bodyPr spcFirstLastPara="1" wrap="square" lIns="121900" tIns="121900" rIns="121900" bIns="121900" anchor="t" anchorCtr="0">
            <a:spAutoFit/>
          </a:bodyPr>
          <a:lstStyle/>
          <a:p>
            <a:pPr marL="457200" indent="-457200" algn="just">
              <a:lnSpc>
                <a:spcPct val="114000"/>
              </a:lnSpc>
              <a:spcBef>
                <a:spcPts val="1333"/>
              </a:spcBef>
              <a:buClr>
                <a:srgbClr val="B84742"/>
              </a:buClr>
              <a:buFont typeface="+mj-lt"/>
              <a:buAutoNum type="arabicPeriod" startAt="3"/>
            </a:pPr>
            <a:r>
              <a:rPr lang="en-IN" sz="2400" b="1" kern="1200" dirty="0">
                <a:solidFill>
                  <a:srgbClr val="212121"/>
                </a:solidFill>
                <a:latin typeface="Cambria" panose="02040503050406030204" pitchFamily="18" charset="0"/>
                <a:ea typeface="Cambria" panose="02040503050406030204" pitchFamily="18" charset="0"/>
                <a:cs typeface="+mn-cs"/>
              </a:rPr>
              <a:t>42 31 67 30 11 35 49 27 74 56 </a:t>
            </a:r>
          </a:p>
        </p:txBody>
      </p:sp>
      <p:pic>
        <p:nvPicPr>
          <p:cNvPr id="2" name="Picture 1">
            <a:extLst>
              <a:ext uri="{FF2B5EF4-FFF2-40B4-BE49-F238E27FC236}">
                <a16:creationId xmlns:a16="http://schemas.microsoft.com/office/drawing/2014/main" xmlns="" id="{FBDF1964-D48D-AFB4-A5B0-ECB0A279A0D9}"/>
              </a:ext>
            </a:extLst>
          </p:cNvPr>
          <p:cNvPicPr>
            <a:picLocks noChangeAspect="1"/>
          </p:cNvPicPr>
          <p:nvPr/>
        </p:nvPicPr>
        <p:blipFill rotWithShape="1">
          <a:blip r:embed="rId6"/>
          <a:srcRect l="9675" t="53926" r="31110" b="6370"/>
          <a:stretch/>
        </p:blipFill>
        <p:spPr>
          <a:xfrm>
            <a:off x="2148261" y="1383743"/>
            <a:ext cx="6746241" cy="3665777"/>
          </a:xfrm>
          <a:prstGeom prst="rect">
            <a:avLst/>
          </a:prstGeom>
        </p:spPr>
      </p:pic>
      <p:sp>
        <p:nvSpPr>
          <p:cNvPr id="3" name="TextBox 2">
            <a:extLst>
              <a:ext uri="{FF2B5EF4-FFF2-40B4-BE49-F238E27FC236}">
                <a16:creationId xmlns:a16="http://schemas.microsoft.com/office/drawing/2014/main" xmlns="" id="{67E34FEB-B64B-B3E1-0CBD-18BE14D201A4}"/>
              </a:ext>
            </a:extLst>
          </p:cNvPr>
          <p:cNvSpPr txBox="1"/>
          <p:nvPr/>
        </p:nvSpPr>
        <p:spPr>
          <a:xfrm>
            <a:off x="3573561" y="5271324"/>
            <a:ext cx="5034947" cy="954300"/>
          </a:xfrm>
          <a:prstGeom prst="rect">
            <a:avLst/>
          </a:prstGeom>
          <a:noFill/>
        </p:spPr>
        <p:txBody>
          <a:bodyPr wrap="square" rtlCol="0">
            <a:spAutoFit/>
          </a:bodyPr>
          <a:lstStyle/>
          <a:p>
            <a:r>
              <a:rPr lang="en-IN" b="1" dirty="0">
                <a:latin typeface="Cambria" panose="02040503050406030204" pitchFamily="18" charset="0"/>
                <a:ea typeface="Cambria" panose="02040503050406030204" pitchFamily="18" charset="0"/>
              </a:rPr>
              <a:t>Preorder: </a:t>
            </a:r>
            <a:r>
              <a:rPr lang="en-IN" dirty="0">
                <a:latin typeface="Cambria" panose="02040503050406030204" pitchFamily="18" charset="0"/>
                <a:ea typeface="Cambria" panose="02040503050406030204" pitchFamily="18" charset="0"/>
              </a:rPr>
              <a:t>42, 31, 30, 11, 27, 35, 67, 49, 56, 74</a:t>
            </a:r>
          </a:p>
          <a:p>
            <a:r>
              <a:rPr lang="en-IN" b="1" dirty="0" err="1">
                <a:latin typeface="Cambria" panose="02040503050406030204" pitchFamily="18" charset="0"/>
                <a:ea typeface="Cambria" panose="02040503050406030204" pitchFamily="18" charset="0"/>
              </a:rPr>
              <a:t>Inorder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11, 27, 30, 31, 35, 42, 49, 56, 67, 74</a:t>
            </a:r>
          </a:p>
          <a:p>
            <a:r>
              <a:rPr lang="en-IN" b="1" dirty="0" err="1">
                <a:latin typeface="Cambria" panose="02040503050406030204" pitchFamily="18" charset="0"/>
                <a:ea typeface="Cambria" panose="02040503050406030204" pitchFamily="18" charset="0"/>
              </a:rPr>
              <a:t>Postorder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27, 11, 30, 35, 31, 56, 49, 74, 67, 42</a:t>
            </a:r>
          </a:p>
        </p:txBody>
      </p:sp>
    </p:spTree>
    <p:extLst>
      <p:ext uri="{BB962C8B-B14F-4D97-AF65-F5344CB8AC3E}">
        <p14:creationId xmlns:p14="http://schemas.microsoft.com/office/powerpoint/2010/main" xmlns="" val="759590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493014"/>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algn="just">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Preorder – 15, 11, 9, 13, 20, 18 </a:t>
            </a:r>
          </a:p>
          <a:p>
            <a:pPr algn="just">
              <a:spcBef>
                <a:spcPts val="1333"/>
              </a:spcBef>
              <a:buClr>
                <a:srgbClr val="B84742"/>
              </a:buClr>
            </a:pPr>
            <a:r>
              <a:rPr lang="en-IN" sz="2000" b="1" kern="1200" dirty="0" err="1">
                <a:solidFill>
                  <a:srgbClr val="212121"/>
                </a:solidFill>
                <a:latin typeface="Cambria" panose="02040503050406030204" pitchFamily="18" charset="0"/>
                <a:ea typeface="Cambria" panose="02040503050406030204" pitchFamily="18" charset="0"/>
                <a:cs typeface="+mn-cs"/>
              </a:rPr>
              <a:t>Inorder</a:t>
            </a:r>
            <a:r>
              <a:rPr lang="en-IN" sz="2000" b="1" kern="1200" dirty="0">
                <a:solidFill>
                  <a:srgbClr val="212121"/>
                </a:solidFill>
                <a:latin typeface="Cambria" panose="02040503050406030204" pitchFamily="18" charset="0"/>
                <a:ea typeface="Cambria" panose="02040503050406030204" pitchFamily="18" charset="0"/>
                <a:cs typeface="+mn-cs"/>
              </a:rPr>
              <a:t> - 9, 11, 13, 15, 18, 20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Step-1: </a:t>
            </a:r>
            <a:r>
              <a:rPr lang="en-US" sz="2000" kern="1200" dirty="0">
                <a:solidFill>
                  <a:srgbClr val="212121"/>
                </a:solidFill>
                <a:latin typeface="Cambria" panose="02040503050406030204" pitchFamily="18" charset="0"/>
                <a:ea typeface="Cambria" panose="02040503050406030204" pitchFamily="18" charset="0"/>
                <a:cs typeface="+mn-cs"/>
              </a:rPr>
              <a:t>In the first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tree's root</a:t>
            </a:r>
            <a:r>
              <a:rPr lang="en-US" sz="2000" kern="1200" dirty="0">
                <a:solidFill>
                  <a:srgbClr val="212121"/>
                </a:solidFill>
                <a:latin typeface="Cambria" panose="02040503050406030204" pitchFamily="18" charset="0"/>
                <a:ea typeface="Cambria" panose="02040503050406030204" pitchFamily="18" charset="0"/>
                <a:cs typeface="+mn-cs"/>
              </a:rPr>
              <a:t>, and initially, the index will be at the </a:t>
            </a:r>
            <a:r>
              <a:rPr lang="en-US" sz="2000" b="1" i="1" kern="1200" dirty="0">
                <a:solidFill>
                  <a:srgbClr val="C00000"/>
                </a:solidFill>
                <a:latin typeface="Cambria" panose="02040503050406030204" pitchFamily="18" charset="0"/>
                <a:ea typeface="Cambria" panose="02040503050406030204" pitchFamily="18" charset="0"/>
                <a:cs typeface="+mn-cs"/>
              </a:rPr>
              <a:t>first of the preorder array.</a:t>
            </a:r>
            <a:endParaRPr lang="en-IN" sz="2000" b="1" i="1" kern="1200" dirty="0">
              <a:solidFill>
                <a:srgbClr val="C00000"/>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xmlns="" id="{93CDB14E-54B9-4DB9-673E-33454E1FFDAF}"/>
              </a:ext>
            </a:extLst>
          </p:cNvPr>
          <p:cNvSpPr/>
          <p:nvPr/>
        </p:nvSpPr>
        <p:spPr>
          <a:xfrm>
            <a:off x="9565781" y="284459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xmlns="" id="{D9534DAA-89A4-242C-A53D-DBD05BD93189}"/>
              </a:ext>
            </a:extLst>
          </p:cNvPr>
          <p:cNvCxnSpPr>
            <a:cxnSpLocks/>
            <a:stCxn id="6" idx="3"/>
            <a:endCxn id="10" idx="0"/>
          </p:cNvCxnSpPr>
          <p:nvPr/>
        </p:nvCxnSpPr>
        <p:spPr>
          <a:xfrm flipH="1">
            <a:off x="8904358" y="3323946"/>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xmlns="" id="{99182872-A172-4FC7-92C9-8A01A7CD8E2C}"/>
              </a:ext>
            </a:extLst>
          </p:cNvPr>
          <p:cNvCxnSpPr>
            <a:cxnSpLocks/>
            <a:stCxn id="6" idx="5"/>
          </p:cNvCxnSpPr>
          <p:nvPr/>
        </p:nvCxnSpPr>
        <p:spPr>
          <a:xfrm>
            <a:off x="10045137" y="3323946"/>
            <a:ext cx="734229" cy="651741"/>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xmlns="" id="{37E6BD3A-4026-3710-815B-6ACC7B433620}"/>
              </a:ext>
            </a:extLst>
          </p:cNvPr>
          <p:cNvGrpSpPr/>
          <p:nvPr/>
        </p:nvGrpSpPr>
        <p:grpSpPr>
          <a:xfrm>
            <a:off x="8157598" y="3978814"/>
            <a:ext cx="1493520" cy="433517"/>
            <a:chOff x="8138160" y="4422963"/>
            <a:chExt cx="1493520" cy="433517"/>
          </a:xfrm>
        </p:grpSpPr>
        <p:sp>
          <p:nvSpPr>
            <p:cNvPr id="9" name="Rectangle 8">
              <a:extLst>
                <a:ext uri="{FF2B5EF4-FFF2-40B4-BE49-F238E27FC236}">
                  <a16:creationId xmlns:a16="http://schemas.microsoft.com/office/drawing/2014/main" xmlns=""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xmlns=""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xmlns=""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13</a:t>
              </a:r>
            </a:p>
          </p:txBody>
        </p:sp>
      </p:grpSp>
      <p:grpSp>
        <p:nvGrpSpPr>
          <p:cNvPr id="13" name="Group 12">
            <a:extLst>
              <a:ext uri="{FF2B5EF4-FFF2-40B4-BE49-F238E27FC236}">
                <a16:creationId xmlns:a16="http://schemas.microsoft.com/office/drawing/2014/main" xmlns="" id="{05E13C69-3DA7-D462-7511-C478E513CA97}"/>
              </a:ext>
            </a:extLst>
          </p:cNvPr>
          <p:cNvGrpSpPr/>
          <p:nvPr/>
        </p:nvGrpSpPr>
        <p:grpSpPr>
          <a:xfrm>
            <a:off x="10294057" y="3975687"/>
            <a:ext cx="995680" cy="433517"/>
            <a:chOff x="8138160" y="4422963"/>
            <a:chExt cx="995680" cy="433517"/>
          </a:xfrm>
        </p:grpSpPr>
        <p:sp>
          <p:nvSpPr>
            <p:cNvPr id="14" name="Rectangle 13">
              <a:extLst>
                <a:ext uri="{FF2B5EF4-FFF2-40B4-BE49-F238E27FC236}">
                  <a16:creationId xmlns:a16="http://schemas.microsoft.com/office/drawing/2014/main" xmlns="" id="{EA2026F8-CBB6-8531-D990-BCDA050A4051}"/>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15" name="Rectangle 14">
              <a:extLst>
                <a:ext uri="{FF2B5EF4-FFF2-40B4-BE49-F238E27FC236}">
                  <a16:creationId xmlns:a16="http://schemas.microsoft.com/office/drawing/2014/main" xmlns="" id="{2516BA53-27EE-5CAD-801B-9EEE028DF5BF}"/>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
        <p:nvSpPr>
          <p:cNvPr id="38" name="TextBox 37">
            <a:extLst>
              <a:ext uri="{FF2B5EF4-FFF2-40B4-BE49-F238E27FC236}">
                <a16:creationId xmlns:a16="http://schemas.microsoft.com/office/drawing/2014/main" xmlns="" id="{FE766193-4197-C676-4F0D-40FC9D1EFD9A}"/>
              </a:ext>
            </a:extLst>
          </p:cNvPr>
          <p:cNvSpPr txBox="1"/>
          <p:nvPr/>
        </p:nvSpPr>
        <p:spPr>
          <a:xfrm>
            <a:off x="284130" y="4379056"/>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14052" y="3642197"/>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883798" y="3758928"/>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885897" y="4495787"/>
            <a:ext cx="2980743" cy="433517"/>
            <a:chOff x="1885897" y="4434827"/>
            <a:chExt cx="2980743" cy="433517"/>
          </a:xfrm>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p:cNvCxnSpPr>
          <p:nvPr/>
        </p:nvCxnSpPr>
        <p:spPr>
          <a:xfrm>
            <a:off x="2131060" y="3444224"/>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a:endCxn id="33" idx="2"/>
          </p:cNvCxnSpPr>
          <p:nvPr/>
        </p:nvCxnSpPr>
        <p:spPr>
          <a:xfrm flipV="1">
            <a:off x="3624139" y="4929304"/>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xmlns="" id="{702FACEA-854D-8C34-557E-F9C2ED841018}"/>
              </a:ext>
            </a:extLst>
          </p:cNvPr>
          <p:cNvSpPr txBox="1"/>
          <p:nvPr/>
        </p:nvSpPr>
        <p:spPr>
          <a:xfrm>
            <a:off x="3823859"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Right Subtree</a:t>
            </a:r>
          </a:p>
        </p:txBody>
      </p:sp>
      <p:sp>
        <p:nvSpPr>
          <p:cNvPr id="51" name="TextBox 50">
            <a:extLst>
              <a:ext uri="{FF2B5EF4-FFF2-40B4-BE49-F238E27FC236}">
                <a16:creationId xmlns:a16="http://schemas.microsoft.com/office/drawing/2014/main" xmlns="" id="{D40F46C4-988D-9EC4-383A-EDF8230B0C6A}"/>
              </a:ext>
            </a:extLst>
          </p:cNvPr>
          <p:cNvSpPr txBox="1"/>
          <p:nvPr/>
        </p:nvSpPr>
        <p:spPr>
          <a:xfrm>
            <a:off x="2071347"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Left Subtree</a:t>
            </a:r>
          </a:p>
        </p:txBody>
      </p:sp>
    </p:spTree>
    <p:extLst>
      <p:ext uri="{BB962C8B-B14F-4D97-AF65-F5344CB8AC3E}">
        <p14:creationId xmlns:p14="http://schemas.microsoft.com/office/powerpoint/2010/main" xmlns="" val="2393688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6366"/>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Step-2: </a:t>
            </a:r>
            <a:r>
              <a:rPr lang="en-US" sz="2000" kern="1200" dirty="0">
                <a:solidFill>
                  <a:schemeClr val="tx1"/>
                </a:solidFill>
                <a:latin typeface="Cambria" panose="02040503050406030204" pitchFamily="18" charset="0"/>
                <a:ea typeface="Cambria" panose="02040503050406030204" pitchFamily="18" charset="0"/>
                <a:cs typeface="+mn-cs"/>
              </a:rPr>
              <a:t>In the second step, we will first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a:t>
            </a:r>
            <a:r>
              <a:rPr lang="en-US" sz="2000" kern="1200" dirty="0">
                <a:solidFill>
                  <a:schemeClr val="tx1"/>
                </a:solidFill>
                <a:latin typeface="Cambria" panose="02040503050406030204" pitchFamily="18" charset="0"/>
                <a:ea typeface="Cambria" panose="02040503050406030204" pitchFamily="18" charset="0"/>
                <a:cs typeface="+mn-cs"/>
              </a:rPr>
              <a:t>, and our </a:t>
            </a:r>
            <a:r>
              <a:rPr lang="en-US" sz="2000" b="1" i="1" kern="1200" dirty="0">
                <a:solidFill>
                  <a:srgbClr val="C00000"/>
                </a:solidFill>
                <a:latin typeface="Cambria" panose="02040503050406030204" pitchFamily="18" charset="0"/>
                <a:ea typeface="Cambria" panose="02040503050406030204" pitchFamily="18" charset="0"/>
                <a:cs typeface="+mn-cs"/>
              </a:rPr>
              <a:t>preorder index will be incremented</a:t>
            </a:r>
            <a:r>
              <a:rPr lang="en-US" sz="2000" kern="1200" dirty="0">
                <a:solidFill>
                  <a:schemeClr val="tx1"/>
                </a:solidFill>
                <a:latin typeface="Cambria" panose="02040503050406030204" pitchFamily="18" charset="0"/>
                <a:ea typeface="Cambria" panose="02040503050406030204" pitchFamily="18" charset="0"/>
                <a:cs typeface="+mn-cs"/>
              </a:rPr>
              <a:t>, and point to 11, and 11 will be the root of the left subtree.</a:t>
            </a: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xmlns="" id="{93CDB14E-54B9-4DB9-673E-33454E1FFDAF}"/>
              </a:ext>
            </a:extLst>
          </p:cNvPr>
          <p:cNvSpPr/>
          <p:nvPr/>
        </p:nvSpPr>
        <p:spPr>
          <a:xfrm>
            <a:off x="8977597" y="14789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xmlns="" id="{D9534DAA-89A4-242C-A53D-DBD05BD93189}"/>
              </a:ext>
            </a:extLst>
          </p:cNvPr>
          <p:cNvCxnSpPr>
            <a:cxnSpLocks/>
            <a:stCxn id="6" idx="3"/>
            <a:endCxn id="4" idx="7"/>
          </p:cNvCxnSpPr>
          <p:nvPr/>
        </p:nvCxnSpPr>
        <p:spPr>
          <a:xfrm flipH="1">
            <a:off x="8437889" y="1958355"/>
            <a:ext cx="621952"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xmlns="" id="{37E6BD3A-4026-3710-815B-6ACC7B433620}"/>
              </a:ext>
            </a:extLst>
          </p:cNvPr>
          <p:cNvGrpSpPr/>
          <p:nvPr/>
        </p:nvGrpSpPr>
        <p:grpSpPr>
          <a:xfrm>
            <a:off x="7065215" y="3701174"/>
            <a:ext cx="995680" cy="433517"/>
            <a:chOff x="8138160" y="4422963"/>
            <a:chExt cx="995680" cy="433517"/>
          </a:xfrm>
        </p:grpSpPr>
        <p:sp>
          <p:nvSpPr>
            <p:cNvPr id="9" name="Rectangle 8">
              <a:extLst>
                <a:ext uri="{FF2B5EF4-FFF2-40B4-BE49-F238E27FC236}">
                  <a16:creationId xmlns:a16="http://schemas.microsoft.com/office/drawing/2014/main" xmlns=""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xmlns=""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38" name="TextBox 37">
            <a:extLst>
              <a:ext uri="{FF2B5EF4-FFF2-40B4-BE49-F238E27FC236}">
                <a16:creationId xmlns:a16="http://schemas.microsoft.com/office/drawing/2014/main" xmlns=""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p:cNvCxnSpPr>
          <p:nvPr/>
        </p:nvCxnSpPr>
        <p:spPr>
          <a:xfrm>
            <a:off x="2675192"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p:cNvCxnSpPr>
          <p:nvPr/>
        </p:nvCxnSpPr>
        <p:spPr>
          <a:xfrm flipV="1">
            <a:off x="2675192" y="3621048"/>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xmlns="" id="{D40F46C4-988D-9EC4-383A-EDF8230B0C6A}"/>
              </a:ext>
            </a:extLst>
          </p:cNvPr>
          <p:cNvSpPr txBox="1"/>
          <p:nvPr/>
        </p:nvSpPr>
        <p:spPr>
          <a:xfrm>
            <a:off x="1924894" y="3600619"/>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xmlns="" id="{A8BFB330-D515-5E4D-DE3B-9010772809D5}"/>
              </a:ext>
            </a:extLst>
          </p:cNvPr>
          <p:cNvSpPr txBox="1"/>
          <p:nvPr/>
        </p:nvSpPr>
        <p:spPr>
          <a:xfrm>
            <a:off x="2941715" y="3603442"/>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RS</a:t>
            </a:r>
            <a:endParaRPr lang="en-IN" sz="1400" dirty="0">
              <a:latin typeface="Cambria" panose="02040503050406030204" pitchFamily="18" charset="0"/>
              <a:ea typeface="Cambria" panose="02040503050406030204" pitchFamily="18" charset="0"/>
            </a:endParaRPr>
          </a:p>
        </p:txBody>
      </p:sp>
      <p:sp>
        <p:nvSpPr>
          <p:cNvPr id="4" name="Oval 3">
            <a:extLst>
              <a:ext uri="{FF2B5EF4-FFF2-40B4-BE49-F238E27FC236}">
                <a16:creationId xmlns:a16="http://schemas.microsoft.com/office/drawing/2014/main" xmlns="" id="{1D9774B9-55E6-A801-1A61-84ADE85CB1C8}"/>
              </a:ext>
            </a:extLst>
          </p:cNvPr>
          <p:cNvSpPr/>
          <p:nvPr/>
        </p:nvSpPr>
        <p:spPr>
          <a:xfrm>
            <a:off x="7958533" y="256273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8" name="Straight Arrow Connector 17">
            <a:extLst>
              <a:ext uri="{FF2B5EF4-FFF2-40B4-BE49-F238E27FC236}">
                <a16:creationId xmlns:a16="http://schemas.microsoft.com/office/drawing/2014/main" xmlns="" id="{0DE53AF0-EAA7-E446-3F49-4B3E16E1D3B9}"/>
              </a:ext>
            </a:extLst>
          </p:cNvPr>
          <p:cNvCxnSpPr>
            <a:cxnSpLocks/>
            <a:stCxn id="4" idx="3"/>
          </p:cNvCxnSpPr>
          <p:nvPr/>
        </p:nvCxnSpPr>
        <p:spPr>
          <a:xfrm flipH="1">
            <a:off x="7479177" y="3042089"/>
            <a:ext cx="561600" cy="659085"/>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xmlns="" id="{1EAF5D97-D789-34FB-8B20-4B3C0D5E731A}"/>
              </a:ext>
            </a:extLst>
          </p:cNvPr>
          <p:cNvCxnSpPr>
            <a:cxnSpLocks/>
            <a:stCxn id="6" idx="5"/>
          </p:cNvCxnSpPr>
          <p:nvPr/>
        </p:nvCxnSpPr>
        <p:spPr>
          <a:xfrm>
            <a:off x="9456953" y="1958355"/>
            <a:ext cx="705066" cy="669976"/>
          </a:xfrm>
          <a:prstGeom prst="straightConnector1">
            <a:avLst/>
          </a:prstGeom>
          <a:noFill/>
          <a:ln w="28575" cap="flat" cmpd="sng" algn="ctr">
            <a:solidFill>
              <a:srgbClr val="B84742"/>
            </a:solidFill>
            <a:prstDash val="solid"/>
            <a:miter lim="800000"/>
            <a:tailEnd type="arrow"/>
          </a:ln>
          <a:effectLst/>
        </p:spPr>
      </p:cxnSp>
      <p:grpSp>
        <p:nvGrpSpPr>
          <p:cNvPr id="44" name="Group 43">
            <a:extLst>
              <a:ext uri="{FF2B5EF4-FFF2-40B4-BE49-F238E27FC236}">
                <a16:creationId xmlns:a16="http://schemas.microsoft.com/office/drawing/2014/main" xmlns="" id="{39E65597-BD79-97D1-3904-F5F21045CD55}"/>
              </a:ext>
            </a:extLst>
          </p:cNvPr>
          <p:cNvGrpSpPr/>
          <p:nvPr/>
        </p:nvGrpSpPr>
        <p:grpSpPr>
          <a:xfrm>
            <a:off x="9676710" y="2628331"/>
            <a:ext cx="995680" cy="433517"/>
            <a:chOff x="8138160" y="4422963"/>
            <a:chExt cx="995680" cy="433517"/>
          </a:xfrm>
        </p:grpSpPr>
        <p:sp>
          <p:nvSpPr>
            <p:cNvPr id="48" name="Rectangle 47">
              <a:extLst>
                <a:ext uri="{FF2B5EF4-FFF2-40B4-BE49-F238E27FC236}">
                  <a16:creationId xmlns:a16="http://schemas.microsoft.com/office/drawing/2014/main" xmlns="" id="{BB12FF04-E07C-FD37-5928-DBE9C1783DA7}"/>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49" name="Rectangle 48">
              <a:extLst>
                <a:ext uri="{FF2B5EF4-FFF2-40B4-BE49-F238E27FC236}">
                  <a16:creationId xmlns:a16="http://schemas.microsoft.com/office/drawing/2014/main" xmlns="" id="{F7C1084C-AC04-4A3E-1613-1A25B4D83AD9}"/>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Tree>
    <p:extLst>
      <p:ext uri="{BB962C8B-B14F-4D97-AF65-F5344CB8AC3E}">
        <p14:creationId xmlns:p14="http://schemas.microsoft.com/office/powerpoint/2010/main" xmlns="" val="3629473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336223"/>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Step-3: </a:t>
            </a:r>
            <a:r>
              <a:rPr lang="en-US" sz="2000" kern="1200" dirty="0">
                <a:solidFill>
                  <a:schemeClr val="tx1"/>
                </a:solidFill>
                <a:latin typeface="Cambria" panose="02040503050406030204" pitchFamily="18" charset="0"/>
                <a:ea typeface="Cambria" panose="02040503050406030204" pitchFamily="18" charset="0"/>
                <a:cs typeface="+mn-cs"/>
              </a:rPr>
              <a:t>In the third step, the left and right child of the left subtree will be created. We will create the left subtree first, and after that, we will create right subtree. So the left subtree consist of only a single node, so only 9 will be created and </a:t>
            </a:r>
            <a:r>
              <a:rPr lang="en-US" sz="2000" kern="1200" dirty="0" err="1">
                <a:solidFill>
                  <a:schemeClr val="tx1"/>
                </a:solidFill>
                <a:latin typeface="Cambria" panose="02040503050406030204" pitchFamily="18" charset="0"/>
                <a:ea typeface="Cambria" panose="02040503050406030204" pitchFamily="18" charset="0"/>
                <a:cs typeface="+mn-cs"/>
              </a:rPr>
              <a:t>preindex</a:t>
            </a:r>
            <a:r>
              <a:rPr lang="en-US" sz="2000" kern="1200" dirty="0">
                <a:solidFill>
                  <a:schemeClr val="tx1"/>
                </a:solidFill>
                <a:latin typeface="Cambria" panose="02040503050406030204" pitchFamily="18" charset="0"/>
                <a:ea typeface="Cambria" panose="02040503050406030204" pitchFamily="18" charset="0"/>
                <a:cs typeface="+mn-cs"/>
              </a:rPr>
              <a:t> will be incremented.</a:t>
            </a: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8" name="TextBox 37">
            <a:extLst>
              <a:ext uri="{FF2B5EF4-FFF2-40B4-BE49-F238E27FC236}">
                <a16:creationId xmlns:a16="http://schemas.microsoft.com/office/drawing/2014/main" xmlns=""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p:cNvCxnSpPr>
          <p:nvPr/>
        </p:nvCxnSpPr>
        <p:spPr>
          <a:xfrm>
            <a:off x="3189154" y="2120401"/>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p:cNvCxnSpPr>
          <p:nvPr/>
        </p:nvCxnSpPr>
        <p:spPr>
          <a:xfrm flipV="1">
            <a:off x="2189407"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xmlns="" id="{8FB33899-7B22-29D3-8C36-9D7BE4BBD688}"/>
              </a:ext>
            </a:extLst>
          </p:cNvPr>
          <p:cNvSpPr/>
          <p:nvPr/>
        </p:nvSpPr>
        <p:spPr>
          <a:xfrm>
            <a:off x="8977597" y="14789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5" name="Straight Arrow Connector 4">
            <a:extLst>
              <a:ext uri="{FF2B5EF4-FFF2-40B4-BE49-F238E27FC236}">
                <a16:creationId xmlns:a16="http://schemas.microsoft.com/office/drawing/2014/main" xmlns="" id="{57A69F78-6AE8-CEBE-4268-A5E8EF48CF05}"/>
              </a:ext>
            </a:extLst>
          </p:cNvPr>
          <p:cNvCxnSpPr>
            <a:cxnSpLocks/>
            <a:stCxn id="3" idx="3"/>
            <a:endCxn id="18" idx="7"/>
          </p:cNvCxnSpPr>
          <p:nvPr/>
        </p:nvCxnSpPr>
        <p:spPr>
          <a:xfrm flipH="1">
            <a:off x="8437889" y="1958355"/>
            <a:ext cx="621952" cy="686622"/>
          </a:xfrm>
          <a:prstGeom prst="straightConnector1">
            <a:avLst/>
          </a:prstGeom>
          <a:noFill/>
          <a:ln w="28575" cap="flat" cmpd="sng" algn="ctr">
            <a:solidFill>
              <a:srgbClr val="B84742"/>
            </a:solidFill>
            <a:prstDash val="solid"/>
            <a:miter lim="800000"/>
            <a:tailEnd type="arrow"/>
          </a:ln>
          <a:effectLst/>
        </p:spPr>
      </p:cxnSp>
      <p:sp>
        <p:nvSpPr>
          <p:cNvPr id="15" name="Rectangle 14">
            <a:extLst>
              <a:ext uri="{FF2B5EF4-FFF2-40B4-BE49-F238E27FC236}">
                <a16:creationId xmlns:a16="http://schemas.microsoft.com/office/drawing/2014/main" xmlns="" id="{9FECEF9A-8942-8EB3-C1E4-7DDAC3193B63}"/>
              </a:ext>
            </a:extLst>
          </p:cNvPr>
          <p:cNvSpPr/>
          <p:nvPr/>
        </p:nvSpPr>
        <p:spPr>
          <a:xfrm>
            <a:off x="8657557" y="3701175"/>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sp>
        <p:nvSpPr>
          <p:cNvPr id="18" name="Oval 17">
            <a:extLst>
              <a:ext uri="{FF2B5EF4-FFF2-40B4-BE49-F238E27FC236}">
                <a16:creationId xmlns:a16="http://schemas.microsoft.com/office/drawing/2014/main" xmlns="" id="{725B0CA7-6D82-C814-79D7-2ACC34C2A6EC}"/>
              </a:ext>
            </a:extLst>
          </p:cNvPr>
          <p:cNvSpPr/>
          <p:nvPr/>
        </p:nvSpPr>
        <p:spPr>
          <a:xfrm>
            <a:off x="7958533" y="256273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xmlns="" id="{C2DDA987-FF4A-5D9D-6379-F3275B60C081}"/>
              </a:ext>
            </a:extLst>
          </p:cNvPr>
          <p:cNvCxnSpPr>
            <a:cxnSpLocks/>
            <a:stCxn id="18" idx="3"/>
            <a:endCxn id="49" idx="0"/>
          </p:cNvCxnSpPr>
          <p:nvPr/>
        </p:nvCxnSpPr>
        <p:spPr>
          <a:xfrm flipH="1">
            <a:off x="7484046" y="3042089"/>
            <a:ext cx="556731" cy="614410"/>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xmlns="" id="{9B9CA36A-925A-309D-386F-2D25926A00D7}"/>
              </a:ext>
            </a:extLst>
          </p:cNvPr>
          <p:cNvCxnSpPr>
            <a:cxnSpLocks/>
            <a:stCxn id="3" idx="5"/>
          </p:cNvCxnSpPr>
          <p:nvPr/>
        </p:nvCxnSpPr>
        <p:spPr>
          <a:xfrm>
            <a:off x="9456953" y="1958355"/>
            <a:ext cx="705066" cy="669976"/>
          </a:xfrm>
          <a:prstGeom prst="straightConnector1">
            <a:avLst/>
          </a:prstGeom>
          <a:noFill/>
          <a:ln w="28575" cap="flat" cmpd="sng" algn="ctr">
            <a:solidFill>
              <a:srgbClr val="B84742"/>
            </a:solidFill>
            <a:prstDash val="solid"/>
            <a:miter lim="800000"/>
            <a:tailEnd type="arrow"/>
          </a:ln>
          <a:effectLst/>
        </p:spPr>
      </p:cxnSp>
      <p:grpSp>
        <p:nvGrpSpPr>
          <p:cNvPr id="44" name="Group 43">
            <a:extLst>
              <a:ext uri="{FF2B5EF4-FFF2-40B4-BE49-F238E27FC236}">
                <a16:creationId xmlns:a16="http://schemas.microsoft.com/office/drawing/2014/main" xmlns="" id="{CBA01732-0B36-10BC-F496-D733E2363955}"/>
              </a:ext>
            </a:extLst>
          </p:cNvPr>
          <p:cNvGrpSpPr/>
          <p:nvPr/>
        </p:nvGrpSpPr>
        <p:grpSpPr>
          <a:xfrm>
            <a:off x="9676710" y="2628331"/>
            <a:ext cx="995680" cy="433517"/>
            <a:chOff x="8138160" y="4422963"/>
            <a:chExt cx="995680" cy="433517"/>
          </a:xfrm>
        </p:grpSpPr>
        <p:sp>
          <p:nvSpPr>
            <p:cNvPr id="47" name="Rectangle 46">
              <a:extLst>
                <a:ext uri="{FF2B5EF4-FFF2-40B4-BE49-F238E27FC236}">
                  <a16:creationId xmlns:a16="http://schemas.microsoft.com/office/drawing/2014/main" xmlns="" id="{26613408-86DA-D461-CAAF-4ADDF869D703}"/>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48" name="Rectangle 47">
              <a:extLst>
                <a:ext uri="{FF2B5EF4-FFF2-40B4-BE49-F238E27FC236}">
                  <a16:creationId xmlns:a16="http://schemas.microsoft.com/office/drawing/2014/main" xmlns="" id="{8267C31B-63E4-C213-8096-204F055CA725}"/>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
        <p:nvSpPr>
          <p:cNvPr id="49" name="Oval 48">
            <a:extLst>
              <a:ext uri="{FF2B5EF4-FFF2-40B4-BE49-F238E27FC236}">
                <a16:creationId xmlns:a16="http://schemas.microsoft.com/office/drawing/2014/main" xmlns="" id="{2722F301-F18B-9FD3-9A7A-7F925A309B84}"/>
              </a:ext>
            </a:extLst>
          </p:cNvPr>
          <p:cNvSpPr/>
          <p:nvPr/>
        </p:nvSpPr>
        <p:spPr>
          <a:xfrm>
            <a:off x="7203246" y="36564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50" name="Straight Arrow Connector 49">
            <a:extLst>
              <a:ext uri="{FF2B5EF4-FFF2-40B4-BE49-F238E27FC236}">
                <a16:creationId xmlns:a16="http://schemas.microsoft.com/office/drawing/2014/main" xmlns="" id="{610E7CA0-AF0B-2B68-D73B-AF2EE3374BDB}"/>
              </a:ext>
            </a:extLst>
          </p:cNvPr>
          <p:cNvCxnSpPr>
            <a:cxnSpLocks/>
            <a:stCxn id="18" idx="5"/>
            <a:endCxn id="15" idx="0"/>
          </p:cNvCxnSpPr>
          <p:nvPr/>
        </p:nvCxnSpPr>
        <p:spPr>
          <a:xfrm>
            <a:off x="8437889" y="3042089"/>
            <a:ext cx="468588" cy="659086"/>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xmlns="" val="514796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Step-4: </a:t>
            </a:r>
            <a:r>
              <a:rPr lang="en-IN" sz="2000" kern="1200" dirty="0">
                <a:solidFill>
                  <a:srgbClr val="212121"/>
                </a:solidFill>
                <a:latin typeface="Cambria" panose="02040503050406030204" pitchFamily="18" charset="0"/>
                <a:ea typeface="Cambria" panose="02040503050406030204" pitchFamily="18" charset="0"/>
                <a:cs typeface="+mn-cs"/>
              </a:rPr>
              <a:t>In the fourth step, we will create </a:t>
            </a:r>
            <a:r>
              <a:rPr lang="en-IN" sz="2000" b="1" i="1" kern="1200" dirty="0">
                <a:solidFill>
                  <a:srgbClr val="C00000"/>
                </a:solidFill>
                <a:latin typeface="Cambria" panose="02040503050406030204" pitchFamily="18" charset="0"/>
                <a:ea typeface="Cambria" panose="02040503050406030204" pitchFamily="18" charset="0"/>
                <a:cs typeface="+mn-cs"/>
              </a:rPr>
              <a:t>right subtree</a:t>
            </a:r>
            <a:r>
              <a:rPr lang="en-IN" sz="2000" kern="1200" dirty="0">
                <a:solidFill>
                  <a:srgbClr val="212121"/>
                </a:solidFill>
                <a:latin typeface="Cambria" panose="02040503050406030204" pitchFamily="18" charset="0"/>
                <a:ea typeface="Cambria" panose="02040503050406030204" pitchFamily="18" charset="0"/>
                <a:cs typeface="+mn-cs"/>
              </a:rPr>
              <a:t>, consisting of only a </a:t>
            </a:r>
            <a:r>
              <a:rPr lang="en-IN" sz="2000" b="1" i="1" kern="1200" dirty="0">
                <a:solidFill>
                  <a:srgbClr val="C00000"/>
                </a:solidFill>
                <a:latin typeface="Cambria" panose="02040503050406030204" pitchFamily="18" charset="0"/>
                <a:ea typeface="Cambria" panose="02040503050406030204" pitchFamily="18" charset="0"/>
                <a:cs typeface="+mn-cs"/>
              </a:rPr>
              <a:t>single node</a:t>
            </a:r>
            <a:r>
              <a:rPr lang="en-IN" sz="2000" kern="1200" dirty="0">
                <a:solidFill>
                  <a:srgbClr val="212121"/>
                </a:solidFill>
                <a:latin typeface="Cambria" panose="02040503050406030204" pitchFamily="18" charset="0"/>
                <a:ea typeface="Cambria" panose="02040503050406030204" pitchFamily="18" charset="0"/>
                <a:cs typeface="+mn-cs"/>
              </a:rPr>
              <a:t>. </a:t>
            </a:r>
            <a:r>
              <a:rPr lang="en-US" sz="2000" kern="1200" dirty="0">
                <a:solidFill>
                  <a:schemeClr val="tx1"/>
                </a:solidFill>
                <a:latin typeface="Cambria" panose="02040503050406030204" pitchFamily="18" charset="0"/>
                <a:ea typeface="Cambria" panose="02040503050406030204" pitchFamily="18" charset="0"/>
                <a:cs typeface="+mn-cs"/>
              </a:rPr>
              <a:t>i.e., 13, so here, </a:t>
            </a:r>
            <a:r>
              <a:rPr lang="en-US" sz="2000" b="1" i="1" kern="1200" dirty="0">
                <a:solidFill>
                  <a:srgbClr val="C00000"/>
                </a:solidFill>
                <a:latin typeface="Cambria" panose="02040503050406030204" pitchFamily="18" charset="0"/>
                <a:ea typeface="Cambria" panose="02040503050406030204" pitchFamily="18" charset="0"/>
                <a:cs typeface="+mn-cs"/>
              </a:rPr>
              <a:t>the </a:t>
            </a:r>
            <a:r>
              <a:rPr lang="en-US" sz="2000" b="1" i="1" kern="1200" dirty="0" err="1">
                <a:solidFill>
                  <a:srgbClr val="C00000"/>
                </a:solidFill>
                <a:latin typeface="Cambria" panose="02040503050406030204" pitchFamily="18" charset="0"/>
                <a:ea typeface="Cambria" panose="02040503050406030204" pitchFamily="18" charset="0"/>
                <a:cs typeface="+mn-cs"/>
              </a:rPr>
              <a:t>preindex</a:t>
            </a:r>
            <a:r>
              <a:rPr lang="en-US" sz="2000" b="1" i="1" kern="1200" dirty="0">
                <a:solidFill>
                  <a:srgbClr val="C00000"/>
                </a:solidFill>
                <a:latin typeface="Cambria" panose="02040503050406030204" pitchFamily="18" charset="0"/>
                <a:ea typeface="Cambria" panose="02040503050406030204" pitchFamily="18" charset="0"/>
                <a:cs typeface="+mn-cs"/>
              </a:rPr>
              <a:t> will decrease </a:t>
            </a:r>
            <a:r>
              <a:rPr lang="en-US" sz="2000" kern="1200" dirty="0">
                <a:solidFill>
                  <a:schemeClr val="tx1"/>
                </a:solidFill>
                <a:latin typeface="Cambria" panose="02040503050406030204" pitchFamily="18" charset="0"/>
                <a:ea typeface="Cambria" panose="02040503050406030204" pitchFamily="18" charset="0"/>
                <a:cs typeface="+mn-cs"/>
              </a:rPr>
              <a:t>and point to 13.</a:t>
            </a: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xmlns=""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xmlns=""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xmlns="" id="{99182872-A172-4FC7-92C9-8A01A7CD8E2C}"/>
              </a:ext>
            </a:extLst>
          </p:cNvPr>
          <p:cNvCxnSpPr>
            <a:cxnSpLocks/>
            <a:stCxn id="6" idx="5"/>
          </p:cNvCxnSpPr>
          <p:nvPr/>
        </p:nvCxnSpPr>
        <p:spPr>
          <a:xfrm>
            <a:off x="9456953" y="2120401"/>
            <a:ext cx="728144" cy="674984"/>
          </a:xfrm>
          <a:prstGeom prst="straightConnector1">
            <a:avLst/>
          </a:prstGeom>
          <a:noFill/>
          <a:ln w="28575" cap="flat" cmpd="sng" algn="ctr">
            <a:solidFill>
              <a:srgbClr val="B84742"/>
            </a:solidFill>
            <a:prstDash val="solid"/>
            <a:miter lim="800000"/>
            <a:tailEnd type="arrow"/>
          </a:ln>
          <a:effectLst/>
        </p:spPr>
      </p:cxnSp>
      <p:sp>
        <p:nvSpPr>
          <p:cNvPr id="38" name="TextBox 37">
            <a:extLst>
              <a:ext uri="{FF2B5EF4-FFF2-40B4-BE49-F238E27FC236}">
                <a16:creationId xmlns:a16="http://schemas.microsoft.com/office/drawing/2014/main" xmlns=""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p:cNvCxnSpPr>
          <p:nvPr/>
        </p:nvCxnSpPr>
        <p:spPr>
          <a:xfrm>
            <a:off x="3685026" y="2120401"/>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p:cNvCxnSpPr>
          <p:nvPr/>
        </p:nvCxnSpPr>
        <p:spPr>
          <a:xfrm flipV="1">
            <a:off x="3197162"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4" name="Oval 13">
            <a:extLst>
              <a:ext uri="{FF2B5EF4-FFF2-40B4-BE49-F238E27FC236}">
                <a16:creationId xmlns:a16="http://schemas.microsoft.com/office/drawing/2014/main" xmlns=""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 name="Straight Arrow Connector 3">
            <a:extLst>
              <a:ext uri="{FF2B5EF4-FFF2-40B4-BE49-F238E27FC236}">
                <a16:creationId xmlns:a16="http://schemas.microsoft.com/office/drawing/2014/main" xmlns="" id="{E571308A-E708-210A-66F9-B945F87236FF}"/>
              </a:ext>
            </a:extLst>
          </p:cNvPr>
          <p:cNvCxnSpPr>
            <a:cxnSpLocks/>
            <a:stCxn id="14" idx="3"/>
            <a:endCxn id="18" idx="0"/>
          </p:cNvCxnSpPr>
          <p:nvPr/>
        </p:nvCxnSpPr>
        <p:spPr>
          <a:xfrm flipH="1">
            <a:off x="7653913" y="3210700"/>
            <a:ext cx="363044" cy="559478"/>
          </a:xfrm>
          <a:prstGeom prst="straightConnector1">
            <a:avLst/>
          </a:prstGeom>
          <a:noFill/>
          <a:ln w="28575" cap="flat" cmpd="sng" algn="ctr">
            <a:solidFill>
              <a:srgbClr val="B84742"/>
            </a:solidFill>
            <a:prstDash val="solid"/>
            <a:miter lim="800000"/>
            <a:tailEnd type="arrow"/>
          </a:ln>
          <a:effectLst/>
        </p:spPr>
      </p:cxnSp>
      <p:sp>
        <p:nvSpPr>
          <p:cNvPr id="11" name="Oval 10">
            <a:extLst>
              <a:ext uri="{FF2B5EF4-FFF2-40B4-BE49-F238E27FC236}">
                <a16:creationId xmlns:a16="http://schemas.microsoft.com/office/drawing/2014/main" xmlns="" id="{C92E9715-5A58-9845-B4E0-671F8170083A}"/>
              </a:ext>
            </a:extLst>
          </p:cNvPr>
          <p:cNvSpPr/>
          <p:nvPr/>
        </p:nvSpPr>
        <p:spPr>
          <a:xfrm>
            <a:off x="846654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5" name="Straight Arrow Connector 14">
            <a:extLst>
              <a:ext uri="{FF2B5EF4-FFF2-40B4-BE49-F238E27FC236}">
                <a16:creationId xmlns:a16="http://schemas.microsoft.com/office/drawing/2014/main" xmlns="" id="{BC33C1EA-B3D7-825C-329B-949796E3B3ED}"/>
              </a:ext>
            </a:extLst>
          </p:cNvPr>
          <p:cNvCxnSpPr>
            <a:cxnSpLocks/>
            <a:stCxn id="14" idx="5"/>
            <a:endCxn id="11" idx="0"/>
          </p:cNvCxnSpPr>
          <p:nvPr/>
        </p:nvCxnSpPr>
        <p:spPr>
          <a:xfrm>
            <a:off x="8414069" y="3210700"/>
            <a:ext cx="333272" cy="559478"/>
          </a:xfrm>
          <a:prstGeom prst="straightConnector1">
            <a:avLst/>
          </a:prstGeom>
          <a:noFill/>
          <a:ln w="28575" cap="flat" cmpd="sng" algn="ctr">
            <a:solidFill>
              <a:srgbClr val="B84742"/>
            </a:solidFill>
            <a:prstDash val="solid"/>
            <a:miter lim="800000"/>
            <a:tailEnd type="arrow"/>
          </a:ln>
          <a:effectLst/>
        </p:spPr>
      </p:cxnSp>
      <p:sp>
        <p:nvSpPr>
          <p:cNvPr id="18" name="Oval 17">
            <a:extLst>
              <a:ext uri="{FF2B5EF4-FFF2-40B4-BE49-F238E27FC236}">
                <a16:creationId xmlns:a16="http://schemas.microsoft.com/office/drawing/2014/main" xmlns="" id="{0BA1165B-1AE0-DD7A-E1A4-FB7FE78B2ACE}"/>
              </a:ext>
            </a:extLst>
          </p:cNvPr>
          <p:cNvSpPr/>
          <p:nvPr/>
        </p:nvSpPr>
        <p:spPr>
          <a:xfrm>
            <a:off x="737311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grpSp>
        <p:nvGrpSpPr>
          <p:cNvPr id="50" name="Group 49">
            <a:extLst>
              <a:ext uri="{FF2B5EF4-FFF2-40B4-BE49-F238E27FC236}">
                <a16:creationId xmlns:a16="http://schemas.microsoft.com/office/drawing/2014/main" xmlns="" id="{4672DF22-21DE-D3B4-442D-F6A8446256D3}"/>
              </a:ext>
            </a:extLst>
          </p:cNvPr>
          <p:cNvGrpSpPr/>
          <p:nvPr/>
        </p:nvGrpSpPr>
        <p:grpSpPr>
          <a:xfrm>
            <a:off x="9675981" y="2795385"/>
            <a:ext cx="995680" cy="433517"/>
            <a:chOff x="8138160" y="4422963"/>
            <a:chExt cx="995680" cy="433517"/>
          </a:xfrm>
        </p:grpSpPr>
        <p:sp>
          <p:nvSpPr>
            <p:cNvPr id="51" name="Rectangle 50">
              <a:extLst>
                <a:ext uri="{FF2B5EF4-FFF2-40B4-BE49-F238E27FC236}">
                  <a16:creationId xmlns:a16="http://schemas.microsoft.com/office/drawing/2014/main" xmlns="" id="{0618AB51-7060-6CFE-C8D6-A0502663956D}"/>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52" name="Rectangle 51">
              <a:extLst>
                <a:ext uri="{FF2B5EF4-FFF2-40B4-BE49-F238E27FC236}">
                  <a16:creationId xmlns:a16="http://schemas.microsoft.com/office/drawing/2014/main" xmlns="" id="{106E5DEC-163B-5AEC-616F-BAAC10D5DEAC}"/>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Tree>
    <p:extLst>
      <p:ext uri="{BB962C8B-B14F-4D97-AF65-F5344CB8AC3E}">
        <p14:creationId xmlns:p14="http://schemas.microsoft.com/office/powerpoint/2010/main" xmlns="" val="1328799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5139536" cy="6014427"/>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Root Node: </a:t>
            </a:r>
            <a:r>
              <a:rPr lang="en-US" sz="2050" kern="1200" dirty="0">
                <a:solidFill>
                  <a:srgbClr val="212121"/>
                </a:solidFill>
                <a:latin typeface="Cambria" panose="02040503050406030204" pitchFamily="18" charset="0"/>
                <a:ea typeface="Cambria" panose="02040503050406030204" pitchFamily="18" charset="0"/>
                <a:cs typeface="+mn-cs"/>
              </a:rPr>
              <a:t>The </a:t>
            </a:r>
            <a:r>
              <a:rPr lang="en-US" sz="2050" b="1" kern="1200" dirty="0">
                <a:solidFill>
                  <a:srgbClr val="C00000"/>
                </a:solidFill>
                <a:latin typeface="Cambria" panose="02040503050406030204" pitchFamily="18" charset="0"/>
                <a:ea typeface="Cambria" panose="02040503050406030204" pitchFamily="18" charset="0"/>
                <a:cs typeface="+mn-cs"/>
              </a:rPr>
              <a:t>topmost</a:t>
            </a:r>
            <a:r>
              <a:rPr lang="en-US" sz="2050" kern="1200" dirty="0">
                <a:solidFill>
                  <a:srgbClr val="212121"/>
                </a:solidFill>
                <a:latin typeface="Cambria" panose="02040503050406030204" pitchFamily="18" charset="0"/>
                <a:ea typeface="Cambria" panose="02040503050406030204" pitchFamily="18" charset="0"/>
                <a:cs typeface="+mn-cs"/>
              </a:rPr>
              <a:t> node of a tree or the node which does not have any parent node is called the root node. {A} is the root node of the tree. A non-empty tree must contain exactly one root node and exactly one path from the root to all other nodes of the tree.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Parent Node: </a:t>
            </a:r>
            <a:r>
              <a:rPr lang="en-US" sz="2050" kern="1200" dirty="0">
                <a:solidFill>
                  <a:srgbClr val="212121"/>
                </a:solidFill>
                <a:latin typeface="Cambria" panose="02040503050406030204" pitchFamily="18" charset="0"/>
                <a:ea typeface="Cambria" panose="02040503050406030204" pitchFamily="18" charset="0"/>
                <a:cs typeface="+mn-cs"/>
              </a:rPr>
              <a:t>The node which is a </a:t>
            </a:r>
            <a:r>
              <a:rPr lang="en-US" sz="2050" b="1" kern="1200" dirty="0">
                <a:solidFill>
                  <a:srgbClr val="C00000"/>
                </a:solidFill>
                <a:latin typeface="Cambria" panose="02040503050406030204" pitchFamily="18" charset="0"/>
                <a:ea typeface="Cambria" panose="02040503050406030204" pitchFamily="18" charset="0"/>
                <a:cs typeface="+mn-cs"/>
              </a:rPr>
              <a:t>predecessor</a:t>
            </a:r>
            <a:r>
              <a:rPr lang="en-US" sz="2050" kern="1200" dirty="0">
                <a:solidFill>
                  <a:srgbClr val="212121"/>
                </a:solidFill>
                <a:latin typeface="Cambria" panose="02040503050406030204" pitchFamily="18" charset="0"/>
                <a:ea typeface="Cambria" panose="02040503050406030204" pitchFamily="18" charset="0"/>
                <a:cs typeface="+mn-cs"/>
              </a:rPr>
              <a:t> of a node is called the parent node of that node. {B} is the parent node of {D, 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Child Node: </a:t>
            </a:r>
            <a:r>
              <a:rPr lang="en-US" sz="2050" kern="1200" dirty="0">
                <a:solidFill>
                  <a:srgbClr val="212121"/>
                </a:solidFill>
                <a:latin typeface="Cambria" panose="02040503050406030204" pitchFamily="18" charset="0"/>
                <a:ea typeface="Cambria" panose="02040503050406030204" pitchFamily="18" charset="0"/>
                <a:cs typeface="+mn-cs"/>
              </a:rPr>
              <a:t>The node which is the immediate </a:t>
            </a:r>
            <a:r>
              <a:rPr lang="en-US" sz="2050" b="1" kern="1200" dirty="0">
                <a:solidFill>
                  <a:srgbClr val="C00000"/>
                </a:solidFill>
                <a:latin typeface="Cambria" panose="02040503050406030204" pitchFamily="18" charset="0"/>
                <a:ea typeface="Cambria" panose="02040503050406030204" pitchFamily="18" charset="0"/>
                <a:cs typeface="+mn-cs"/>
              </a:rPr>
              <a:t>successor </a:t>
            </a:r>
            <a:r>
              <a:rPr lang="en-US" sz="2050" kern="1200" dirty="0">
                <a:solidFill>
                  <a:srgbClr val="212121"/>
                </a:solidFill>
                <a:latin typeface="Cambria" panose="02040503050406030204" pitchFamily="18" charset="0"/>
                <a:ea typeface="Cambria" panose="02040503050406030204" pitchFamily="18" charset="0"/>
                <a:cs typeface="+mn-cs"/>
              </a:rPr>
              <a:t>of a node is called the child node of that node. Examples: {D, E} are the child nodes of {B}.</a:t>
            </a:r>
          </a:p>
        </p:txBody>
      </p:sp>
      <p:pic>
        <p:nvPicPr>
          <p:cNvPr id="3" name="Picture 2">
            <a:extLst>
              <a:ext uri="{FF2B5EF4-FFF2-40B4-BE49-F238E27FC236}">
                <a16:creationId xmlns:a16="http://schemas.microsoft.com/office/drawing/2014/main" xmlns="" id="{B33B8D29-D4FB-FDCF-B4C3-478108AE8C24}"/>
              </a:ext>
            </a:extLst>
          </p:cNvPr>
          <p:cNvPicPr>
            <a:picLocks noChangeAspect="1"/>
          </p:cNvPicPr>
          <p:nvPr/>
        </p:nvPicPr>
        <p:blipFill>
          <a:blip r:embed="rId6"/>
          <a:stretch>
            <a:fillRect/>
          </a:stretch>
        </p:blipFill>
        <p:spPr>
          <a:xfrm>
            <a:off x="5280818" y="1539220"/>
            <a:ext cx="6922458" cy="4618580"/>
          </a:xfrm>
          <a:prstGeom prst="rect">
            <a:avLst/>
          </a:prstGeom>
        </p:spPr>
      </p:pic>
    </p:spTree>
    <p:extLst>
      <p:ext uri="{BB962C8B-B14F-4D97-AF65-F5344CB8AC3E}">
        <p14:creationId xmlns:p14="http://schemas.microsoft.com/office/powerpoint/2010/main" xmlns="" val="883059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Step-5: </a:t>
            </a:r>
            <a:r>
              <a:rPr lang="en-US" sz="2000" kern="1200" dirty="0">
                <a:solidFill>
                  <a:schemeClr val="tx1"/>
                </a:solidFill>
                <a:latin typeface="Cambria" panose="02040503050406030204" pitchFamily="18" charset="0"/>
                <a:ea typeface="Cambria" panose="02040503050406030204" pitchFamily="18" charset="0"/>
                <a:cs typeface="+mn-cs"/>
              </a:rPr>
              <a:t>Since we have created the left subtree, it is time to create the </a:t>
            </a:r>
            <a:r>
              <a:rPr lang="en-US" sz="2000" b="1" i="1" kern="1200" dirty="0">
                <a:solidFill>
                  <a:srgbClr val="C00000"/>
                </a:solidFill>
                <a:latin typeface="Cambria" panose="02040503050406030204" pitchFamily="18" charset="0"/>
                <a:ea typeface="Cambria" panose="02040503050406030204" pitchFamily="18" charset="0"/>
                <a:cs typeface="+mn-cs"/>
              </a:rPr>
              <a:t>right subtree </a:t>
            </a:r>
            <a:r>
              <a:rPr lang="en-US" sz="2000" kern="1200" dirty="0">
                <a:solidFill>
                  <a:schemeClr val="tx1"/>
                </a:solidFill>
                <a:latin typeface="Cambria" panose="02040503050406030204" pitchFamily="18" charset="0"/>
                <a:ea typeface="Cambria" panose="02040503050406030204" pitchFamily="18" charset="0"/>
                <a:cs typeface="+mn-cs"/>
              </a:rPr>
              <a:t>of the root node. So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root node of the right subtree</a:t>
            </a:r>
            <a:r>
              <a:rPr lang="en-US" sz="2000" kern="1200" dirty="0">
                <a:solidFill>
                  <a:schemeClr val="tx1"/>
                </a:solidFill>
                <a:latin typeface="Cambria" panose="02040503050406030204" pitchFamily="18" charset="0"/>
                <a:ea typeface="Cambria" panose="02040503050406030204" pitchFamily="18" charset="0"/>
                <a:cs typeface="+mn-cs"/>
              </a:rPr>
              <a:t>, i.e., 20, so here, </a:t>
            </a:r>
            <a:r>
              <a:rPr lang="en-US" sz="2000" b="1" i="1" kern="1200" dirty="0">
                <a:solidFill>
                  <a:srgbClr val="C00000"/>
                </a:solidFill>
                <a:latin typeface="Cambria" panose="02040503050406030204" pitchFamily="18" charset="0"/>
                <a:ea typeface="Cambria" panose="02040503050406030204" pitchFamily="18" charset="0"/>
                <a:cs typeface="+mn-cs"/>
              </a:rPr>
              <a:t>the </a:t>
            </a:r>
            <a:r>
              <a:rPr lang="en-US" sz="2000" b="1" i="1" kern="1200" dirty="0" err="1">
                <a:solidFill>
                  <a:srgbClr val="C00000"/>
                </a:solidFill>
                <a:latin typeface="Cambria" panose="02040503050406030204" pitchFamily="18" charset="0"/>
                <a:ea typeface="Cambria" panose="02040503050406030204" pitchFamily="18" charset="0"/>
                <a:cs typeface="+mn-cs"/>
              </a:rPr>
              <a:t>preindex</a:t>
            </a:r>
            <a:r>
              <a:rPr lang="en-US" sz="2000" b="1" i="1" kern="1200" dirty="0">
                <a:solidFill>
                  <a:srgbClr val="C00000"/>
                </a:solidFill>
                <a:latin typeface="Cambria" panose="02040503050406030204" pitchFamily="18" charset="0"/>
                <a:ea typeface="Cambria" panose="02040503050406030204" pitchFamily="18" charset="0"/>
                <a:cs typeface="+mn-cs"/>
              </a:rPr>
              <a:t> will increase </a:t>
            </a:r>
            <a:r>
              <a:rPr lang="en-US" sz="2000" kern="1200" dirty="0">
                <a:solidFill>
                  <a:schemeClr val="tx1"/>
                </a:solidFill>
                <a:latin typeface="Cambria" panose="02040503050406030204" pitchFamily="18" charset="0"/>
                <a:ea typeface="Cambria" panose="02040503050406030204" pitchFamily="18" charset="0"/>
                <a:cs typeface="+mn-cs"/>
              </a:rPr>
              <a:t>and point to 20.</a:t>
            </a: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xmlns=""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xmlns=""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xmlns=""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9" name="Rectangle 8">
            <a:extLst>
              <a:ext uri="{FF2B5EF4-FFF2-40B4-BE49-F238E27FC236}">
                <a16:creationId xmlns:a16="http://schemas.microsoft.com/office/drawing/2014/main" xmlns="" id="{79CF3D67-5DA5-4DB4-763C-C28598A1976A}"/>
              </a:ext>
            </a:extLst>
          </p:cNvPr>
          <p:cNvSpPr/>
          <p:nvPr/>
        </p:nvSpPr>
        <p:spPr>
          <a:xfrm>
            <a:off x="7302745" y="3814751"/>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38" name="TextBox 37">
            <a:extLst>
              <a:ext uri="{FF2B5EF4-FFF2-40B4-BE49-F238E27FC236}">
                <a16:creationId xmlns:a16="http://schemas.microsoft.com/office/drawing/2014/main" xmlns=""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930531" y="3181075"/>
            <a:ext cx="2980743" cy="433517"/>
            <a:chOff x="1885897" y="4434827"/>
            <a:chExt cx="2980743" cy="433517"/>
          </a:xfrm>
          <a:solidFill>
            <a:schemeClr val="accent1">
              <a:lumMod val="60000"/>
              <a:lumOff val="40000"/>
            </a:schemeClr>
          </a:solidFill>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grp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p:cNvCxnSpPr>
          <p:nvPr/>
        </p:nvCxnSpPr>
        <p:spPr>
          <a:xfrm>
            <a:off x="4164514"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p:cNvCxnSpPr>
          <p:nvPr/>
        </p:nvCxnSpPr>
        <p:spPr>
          <a:xfrm flipV="1">
            <a:off x="4662354" y="3624928"/>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xmlns=""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xmlns="" id="{AE18A91A-D562-5CD5-88E1-998A3DFD17A6}"/>
              </a:ext>
            </a:extLst>
          </p:cNvPr>
          <p:cNvCxnSpPr>
            <a:cxnSpLocks/>
            <a:stCxn id="16" idx="3"/>
            <a:endCxn id="3" idx="0"/>
          </p:cNvCxnSpPr>
          <p:nvPr/>
        </p:nvCxnSpPr>
        <p:spPr>
          <a:xfrm flipH="1">
            <a:off x="9553447" y="3204135"/>
            <a:ext cx="604870" cy="610616"/>
          </a:xfrm>
          <a:prstGeom prst="straightConnector1">
            <a:avLst/>
          </a:prstGeom>
          <a:noFill/>
          <a:ln w="28575" cap="flat" cmpd="sng" algn="ctr">
            <a:solidFill>
              <a:srgbClr val="B84742"/>
            </a:solidFill>
            <a:prstDash val="solid"/>
            <a:miter lim="800000"/>
            <a:tailEnd type="arrow"/>
          </a:ln>
          <a:effectLst/>
        </p:spPr>
      </p:cxnSp>
      <p:sp>
        <p:nvSpPr>
          <p:cNvPr id="14" name="Oval 13">
            <a:extLst>
              <a:ext uri="{FF2B5EF4-FFF2-40B4-BE49-F238E27FC236}">
                <a16:creationId xmlns:a16="http://schemas.microsoft.com/office/drawing/2014/main" xmlns=""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xmlns="" id="{B8BCB79E-70B4-533E-DAC2-9D893E0A04DD}"/>
              </a:ext>
            </a:extLst>
          </p:cNvPr>
          <p:cNvCxnSpPr>
            <a:cxnSpLocks/>
            <a:stCxn id="14" idx="3"/>
            <a:endCxn id="9" idx="0"/>
          </p:cNvCxnSpPr>
          <p:nvPr/>
        </p:nvCxnSpPr>
        <p:spPr>
          <a:xfrm flipH="1">
            <a:off x="7551665" y="3210700"/>
            <a:ext cx="465292" cy="604051"/>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xmlns="" id="{D4CE9C46-A19D-CB67-2676-52AC98CD7E59}"/>
              </a:ext>
            </a:extLst>
          </p:cNvPr>
          <p:cNvSpPr/>
          <p:nvPr/>
        </p:nvSpPr>
        <p:spPr>
          <a:xfrm>
            <a:off x="8514362"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xmlns="" id="{AD05FBAB-3721-488A-7E4E-A81EBF3857BF}"/>
              </a:ext>
            </a:extLst>
          </p:cNvPr>
          <p:cNvCxnSpPr>
            <a:cxnSpLocks/>
            <a:stCxn id="14" idx="5"/>
            <a:endCxn id="21" idx="0"/>
          </p:cNvCxnSpPr>
          <p:nvPr/>
        </p:nvCxnSpPr>
        <p:spPr>
          <a:xfrm>
            <a:off x="8414069" y="3210700"/>
            <a:ext cx="381093" cy="540010"/>
          </a:xfrm>
          <a:prstGeom prst="straightConnector1">
            <a:avLst/>
          </a:prstGeom>
          <a:noFill/>
          <a:ln w="28575" cap="flat" cmpd="sng" algn="ctr">
            <a:solidFill>
              <a:srgbClr val="B84742"/>
            </a:solidFill>
            <a:prstDash val="solid"/>
            <a:miter lim="800000"/>
            <a:tailEnd type="arrow"/>
          </a:ln>
          <a:effectLst/>
        </p:spPr>
      </p:cxnSp>
      <p:sp>
        <p:nvSpPr>
          <p:cNvPr id="3" name="Rectangle 2">
            <a:extLst>
              <a:ext uri="{FF2B5EF4-FFF2-40B4-BE49-F238E27FC236}">
                <a16:creationId xmlns:a16="http://schemas.microsoft.com/office/drawing/2014/main" xmlns="" id="{B5D7ABFF-EF8A-A4F1-5A91-ACA863491163}"/>
              </a:ext>
            </a:extLst>
          </p:cNvPr>
          <p:cNvSpPr/>
          <p:nvPr/>
        </p:nvSpPr>
        <p:spPr>
          <a:xfrm>
            <a:off x="9304527" y="3814751"/>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18</a:t>
            </a:r>
          </a:p>
        </p:txBody>
      </p:sp>
      <p:sp>
        <p:nvSpPr>
          <p:cNvPr id="10" name="TextBox 9">
            <a:extLst>
              <a:ext uri="{FF2B5EF4-FFF2-40B4-BE49-F238E27FC236}">
                <a16:creationId xmlns:a16="http://schemas.microsoft.com/office/drawing/2014/main" xmlns="" id="{E26BD55C-B598-80EE-063C-2255D25A4630}"/>
              </a:ext>
            </a:extLst>
          </p:cNvPr>
          <p:cNvSpPr txBox="1"/>
          <p:nvPr/>
        </p:nvSpPr>
        <p:spPr>
          <a:xfrm>
            <a:off x="3935950" y="3614592"/>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xmlns="" val="2923780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Step-6: </a:t>
            </a:r>
            <a:r>
              <a:rPr lang="en-US" sz="2000" kern="1200" dirty="0">
                <a:solidFill>
                  <a:schemeClr val="tx1"/>
                </a:solidFill>
                <a:latin typeface="Cambria" panose="02040503050406030204" pitchFamily="18" charset="0"/>
                <a:ea typeface="Cambria" panose="02040503050406030204" pitchFamily="18" charset="0"/>
                <a:cs typeface="+mn-cs"/>
              </a:rPr>
              <a:t>In the last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a:t>
            </a:r>
            <a:r>
              <a:rPr lang="en-US" sz="2000" kern="1200" dirty="0">
                <a:solidFill>
                  <a:schemeClr val="tx1"/>
                </a:solidFill>
                <a:latin typeface="Cambria" panose="02040503050406030204" pitchFamily="18" charset="0"/>
                <a:ea typeface="Cambria" panose="02040503050406030204" pitchFamily="18" charset="0"/>
                <a:cs typeface="+mn-cs"/>
              </a:rPr>
              <a:t> of node 20, consisting of only a </a:t>
            </a:r>
            <a:r>
              <a:rPr lang="en-US" sz="2000" b="1" i="1" kern="1200" dirty="0">
                <a:solidFill>
                  <a:srgbClr val="C00000"/>
                </a:solidFill>
                <a:latin typeface="Cambria" panose="02040503050406030204" pitchFamily="18" charset="0"/>
                <a:ea typeface="Cambria" panose="02040503050406030204" pitchFamily="18" charset="0"/>
                <a:cs typeface="+mn-cs"/>
              </a:rPr>
              <a:t>single node</a:t>
            </a:r>
            <a:r>
              <a:rPr lang="en-US" sz="2000" kern="1200" dirty="0">
                <a:solidFill>
                  <a:schemeClr val="tx1"/>
                </a:solidFill>
                <a:latin typeface="Cambria" panose="02040503050406030204" pitchFamily="18" charset="0"/>
                <a:ea typeface="Cambria" panose="02040503050406030204" pitchFamily="18" charset="0"/>
                <a:cs typeface="+mn-cs"/>
              </a:rPr>
              <a:t>. In this step, </a:t>
            </a:r>
            <a:r>
              <a:rPr lang="en-US" sz="2000" b="1" i="1" kern="1200" dirty="0" err="1">
                <a:solidFill>
                  <a:srgbClr val="C00000"/>
                </a:solidFill>
                <a:latin typeface="Cambria" panose="02040503050406030204" pitchFamily="18" charset="0"/>
                <a:ea typeface="Cambria" panose="02040503050406030204" pitchFamily="18" charset="0"/>
                <a:cs typeface="+mn-cs"/>
              </a:rPr>
              <a:t>preindex</a:t>
            </a:r>
            <a:r>
              <a:rPr lang="en-US" sz="2000" b="1" i="1" kern="1200" dirty="0">
                <a:solidFill>
                  <a:srgbClr val="C00000"/>
                </a:solidFill>
                <a:latin typeface="Cambria" panose="02040503050406030204" pitchFamily="18" charset="0"/>
                <a:ea typeface="Cambria" panose="02040503050406030204" pitchFamily="18" charset="0"/>
                <a:cs typeface="+mn-cs"/>
              </a:rPr>
              <a:t> will be incremented</a:t>
            </a:r>
            <a:r>
              <a:rPr lang="en-US" sz="2000" kern="1200" dirty="0">
                <a:solidFill>
                  <a:schemeClr val="tx1"/>
                </a:solidFill>
                <a:latin typeface="Cambria" panose="02040503050406030204" pitchFamily="18" charset="0"/>
                <a:ea typeface="Cambria" panose="02040503050406030204" pitchFamily="18" charset="0"/>
                <a:cs typeface="+mn-cs"/>
              </a:rPr>
              <a:t>, now pointing to the last element.</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xmlns=""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xmlns=""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xmlns=""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38" name="TextBox 37">
            <a:extLst>
              <a:ext uri="{FF2B5EF4-FFF2-40B4-BE49-F238E27FC236}">
                <a16:creationId xmlns:a16="http://schemas.microsoft.com/office/drawing/2014/main" xmlns=""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p:cNvCxnSpPr>
          <p:nvPr/>
        </p:nvCxnSpPr>
        <p:spPr>
          <a:xfrm>
            <a:off x="4646232"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p:cNvCxnSpPr>
          <p:nvPr/>
        </p:nvCxnSpPr>
        <p:spPr>
          <a:xfrm flipV="1">
            <a:off x="4201034" y="3618507"/>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xmlns=""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xmlns="" id="{AE18A91A-D562-5CD5-88E1-998A3DFD17A6}"/>
              </a:ext>
            </a:extLst>
          </p:cNvPr>
          <p:cNvCxnSpPr>
            <a:cxnSpLocks/>
            <a:stCxn id="16" idx="3"/>
            <a:endCxn id="19" idx="0"/>
          </p:cNvCxnSpPr>
          <p:nvPr/>
        </p:nvCxnSpPr>
        <p:spPr>
          <a:xfrm flipH="1">
            <a:off x="9831723" y="3204135"/>
            <a:ext cx="326594" cy="566043"/>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xmlns="" id="{2F5279F9-C9C8-A9AC-5150-5AC8011865AB}"/>
              </a:ext>
            </a:extLst>
          </p:cNvPr>
          <p:cNvSpPr/>
          <p:nvPr/>
        </p:nvSpPr>
        <p:spPr>
          <a:xfrm>
            <a:off x="955092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14" name="Oval 13">
            <a:extLst>
              <a:ext uri="{FF2B5EF4-FFF2-40B4-BE49-F238E27FC236}">
                <a16:creationId xmlns:a16="http://schemas.microsoft.com/office/drawing/2014/main" xmlns=""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xmlns="" id="{B8BCB79E-70B4-533E-DAC2-9D893E0A04DD}"/>
              </a:ext>
            </a:extLst>
          </p:cNvPr>
          <p:cNvCxnSpPr>
            <a:cxnSpLocks/>
            <a:stCxn id="14" idx="3"/>
            <a:endCxn id="5" idx="0"/>
          </p:cNvCxnSpPr>
          <p:nvPr/>
        </p:nvCxnSpPr>
        <p:spPr>
          <a:xfrm flipH="1">
            <a:off x="7653913" y="3210700"/>
            <a:ext cx="363044" cy="559478"/>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xmlns="" id="{D4CE9C46-A19D-CB67-2676-52AC98CD7E59}"/>
              </a:ext>
            </a:extLst>
          </p:cNvPr>
          <p:cNvSpPr/>
          <p:nvPr/>
        </p:nvSpPr>
        <p:spPr>
          <a:xfrm>
            <a:off x="846654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xmlns="" id="{AD05FBAB-3721-488A-7E4E-A81EBF3857BF}"/>
              </a:ext>
            </a:extLst>
          </p:cNvPr>
          <p:cNvCxnSpPr>
            <a:cxnSpLocks/>
            <a:stCxn id="14" idx="5"/>
            <a:endCxn id="21" idx="0"/>
          </p:cNvCxnSpPr>
          <p:nvPr/>
        </p:nvCxnSpPr>
        <p:spPr>
          <a:xfrm>
            <a:off x="8414069" y="3210700"/>
            <a:ext cx="333272" cy="559478"/>
          </a:xfrm>
          <a:prstGeom prst="straightConnector1">
            <a:avLst/>
          </a:prstGeom>
          <a:noFill/>
          <a:ln w="28575" cap="flat" cmpd="sng" algn="ctr">
            <a:solidFill>
              <a:srgbClr val="B84742"/>
            </a:solidFill>
            <a:prstDash val="solid"/>
            <a:miter lim="800000"/>
            <a:tailEnd type="arrow"/>
          </a:ln>
          <a:effectLst/>
        </p:spPr>
      </p:cxnSp>
      <p:sp>
        <p:nvSpPr>
          <p:cNvPr id="5" name="Oval 4">
            <a:extLst>
              <a:ext uri="{FF2B5EF4-FFF2-40B4-BE49-F238E27FC236}">
                <a16:creationId xmlns:a16="http://schemas.microsoft.com/office/drawing/2014/main" xmlns="" id="{281F680A-A3AF-B588-B1BA-F4545509DFF4}"/>
              </a:ext>
            </a:extLst>
          </p:cNvPr>
          <p:cNvSpPr/>
          <p:nvPr/>
        </p:nvSpPr>
        <p:spPr>
          <a:xfrm>
            <a:off x="737311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xmlns="" val="1745950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70858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38, 19, 16, 11, 17, 24, 57, 61, 60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a:p>
            <a:pPr marL="457200" indent="-457200" algn="just">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29, 18, 10, 25, 19, 27, 58, 42, 35, 63</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p>
        </p:txBody>
      </p:sp>
    </p:spTree>
    <p:extLst>
      <p:ext uri="{BB962C8B-B14F-4D97-AF65-F5344CB8AC3E}">
        <p14:creationId xmlns:p14="http://schemas.microsoft.com/office/powerpoint/2010/main" xmlns="" val="87992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75960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38, 19, 16, 11, 17, 24, 57, 61, 60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p:txBody>
      </p:sp>
      <p:pic>
        <p:nvPicPr>
          <p:cNvPr id="2" name="Picture 1">
            <a:extLst>
              <a:ext uri="{FF2B5EF4-FFF2-40B4-BE49-F238E27FC236}">
                <a16:creationId xmlns:a16="http://schemas.microsoft.com/office/drawing/2014/main" xmlns="" id="{81E72EB7-7B54-C397-52B5-193058314349}"/>
              </a:ext>
            </a:extLst>
          </p:cNvPr>
          <p:cNvPicPr>
            <a:picLocks noChangeAspect="1"/>
          </p:cNvPicPr>
          <p:nvPr/>
        </p:nvPicPr>
        <p:blipFill rotWithShape="1">
          <a:blip r:embed="rId6"/>
          <a:srcRect l="7188" t="6356" r="5520" b="15637"/>
          <a:stretch/>
        </p:blipFill>
        <p:spPr>
          <a:xfrm>
            <a:off x="2811606" y="2556642"/>
            <a:ext cx="6558857" cy="3668982"/>
          </a:xfrm>
          <a:prstGeom prst="rect">
            <a:avLst/>
          </a:prstGeom>
        </p:spPr>
      </p:pic>
    </p:spTree>
    <p:extLst>
      <p:ext uri="{BB962C8B-B14F-4D97-AF65-F5344CB8AC3E}">
        <p14:creationId xmlns:p14="http://schemas.microsoft.com/office/powerpoint/2010/main" xmlns="" val="2141371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75960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startAt="2"/>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29, 18, 10, 25, 19, 27, 58, 42, 35, 63</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p>
        </p:txBody>
      </p:sp>
      <p:pic>
        <p:nvPicPr>
          <p:cNvPr id="2" name="Picture 1">
            <a:extLst>
              <a:ext uri="{FF2B5EF4-FFF2-40B4-BE49-F238E27FC236}">
                <a16:creationId xmlns:a16="http://schemas.microsoft.com/office/drawing/2014/main" xmlns="" id="{14D34DE5-100B-9591-4955-5F7A2D173368}"/>
              </a:ext>
            </a:extLst>
          </p:cNvPr>
          <p:cNvPicPr>
            <a:picLocks noChangeAspect="1"/>
          </p:cNvPicPr>
          <p:nvPr/>
        </p:nvPicPr>
        <p:blipFill rotWithShape="1">
          <a:blip r:embed="rId6"/>
          <a:srcRect l="10104" t="8317" r="18125" b="13361"/>
          <a:stretch/>
        </p:blipFill>
        <p:spPr>
          <a:xfrm>
            <a:off x="3175115" y="2519680"/>
            <a:ext cx="5831840" cy="4211103"/>
          </a:xfrm>
          <a:prstGeom prst="rect">
            <a:avLst/>
          </a:prstGeom>
        </p:spPr>
      </p:pic>
    </p:spTree>
    <p:extLst>
      <p:ext uri="{BB962C8B-B14F-4D97-AF65-F5344CB8AC3E}">
        <p14:creationId xmlns:p14="http://schemas.microsoft.com/office/powerpoint/2010/main" xmlns="" val="320333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493014"/>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algn="just">
              <a:spcBef>
                <a:spcPts val="1333"/>
              </a:spcBef>
              <a:buClr>
                <a:srgbClr val="B84742"/>
              </a:buClr>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9, 13, 11, 18, 20, 15</a:t>
            </a:r>
          </a:p>
          <a:p>
            <a:pPr lvl="1" algn="just" defTabSz="447675">
              <a:spcBef>
                <a:spcPts val="1333"/>
              </a:spcBef>
              <a:buClr>
                <a:srgbClr val="B84742"/>
              </a:buClr>
            </a:pPr>
            <a:r>
              <a:rPr lang="en-IN" sz="2000" b="1" kern="1200" dirty="0" err="1">
                <a:solidFill>
                  <a:srgbClr val="212121"/>
                </a:solidFill>
                <a:latin typeface="Cambria" panose="02040503050406030204" pitchFamily="18" charset="0"/>
                <a:ea typeface="Cambria" panose="02040503050406030204" pitchFamily="18" charset="0"/>
                <a:cs typeface="+mn-cs"/>
              </a:rPr>
              <a:t>Inorder</a:t>
            </a:r>
            <a:r>
              <a:rPr lang="en-IN" sz="2000" b="1" kern="1200" dirty="0">
                <a:solidFill>
                  <a:srgbClr val="212121"/>
                </a:solidFill>
                <a:latin typeface="Cambria" panose="02040503050406030204" pitchFamily="18" charset="0"/>
                <a:ea typeface="Cambria" panose="02040503050406030204" pitchFamily="18" charset="0"/>
                <a:cs typeface="+mn-cs"/>
              </a:rPr>
              <a:t> - 9, 11, 13, 15, 18, 20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Step-1: </a:t>
            </a:r>
            <a:r>
              <a:rPr lang="en-US" sz="2000" kern="1200" dirty="0">
                <a:solidFill>
                  <a:srgbClr val="212121"/>
                </a:solidFill>
                <a:latin typeface="Cambria" panose="02040503050406030204" pitchFamily="18" charset="0"/>
                <a:ea typeface="Cambria" panose="02040503050406030204" pitchFamily="18" charset="0"/>
                <a:cs typeface="+mn-cs"/>
              </a:rPr>
              <a:t>In the first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tree's root</a:t>
            </a:r>
            <a:r>
              <a:rPr lang="en-US" sz="2000" kern="1200" dirty="0">
                <a:solidFill>
                  <a:srgbClr val="212121"/>
                </a:solidFill>
                <a:latin typeface="Cambria" panose="02040503050406030204" pitchFamily="18" charset="0"/>
                <a:ea typeface="Cambria" panose="02040503050406030204" pitchFamily="18" charset="0"/>
                <a:cs typeface="+mn-cs"/>
              </a:rPr>
              <a:t>, and initially, the index will be at the </a:t>
            </a:r>
            <a:r>
              <a:rPr lang="en-US" sz="2000" b="1" i="1" kern="1200" dirty="0">
                <a:solidFill>
                  <a:srgbClr val="C00000"/>
                </a:solidFill>
                <a:latin typeface="Cambria" panose="02040503050406030204" pitchFamily="18" charset="0"/>
                <a:ea typeface="Cambria" panose="02040503050406030204" pitchFamily="18" charset="0"/>
                <a:cs typeface="+mn-cs"/>
              </a:rPr>
              <a:t>last of the post-order array.</a:t>
            </a:r>
            <a:endParaRPr lang="en-IN" sz="2000" b="1" i="1" kern="1200" dirty="0">
              <a:solidFill>
                <a:srgbClr val="C00000"/>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xmlns="" id="{93CDB14E-54B9-4DB9-673E-33454E1FFDAF}"/>
              </a:ext>
            </a:extLst>
          </p:cNvPr>
          <p:cNvSpPr/>
          <p:nvPr/>
        </p:nvSpPr>
        <p:spPr>
          <a:xfrm>
            <a:off x="9565781" y="284459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xmlns="" id="{D9534DAA-89A4-242C-A53D-DBD05BD93189}"/>
              </a:ext>
            </a:extLst>
          </p:cNvPr>
          <p:cNvCxnSpPr>
            <a:cxnSpLocks/>
            <a:stCxn id="6" idx="3"/>
            <a:endCxn id="10" idx="0"/>
          </p:cNvCxnSpPr>
          <p:nvPr/>
        </p:nvCxnSpPr>
        <p:spPr>
          <a:xfrm flipH="1">
            <a:off x="8904358" y="3323946"/>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xmlns="" id="{99182872-A172-4FC7-92C9-8A01A7CD8E2C}"/>
              </a:ext>
            </a:extLst>
          </p:cNvPr>
          <p:cNvCxnSpPr>
            <a:cxnSpLocks/>
            <a:stCxn id="6" idx="5"/>
          </p:cNvCxnSpPr>
          <p:nvPr/>
        </p:nvCxnSpPr>
        <p:spPr>
          <a:xfrm>
            <a:off x="10045137" y="3323946"/>
            <a:ext cx="734229" cy="651741"/>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xmlns="" id="{37E6BD3A-4026-3710-815B-6ACC7B433620}"/>
              </a:ext>
            </a:extLst>
          </p:cNvPr>
          <p:cNvGrpSpPr/>
          <p:nvPr/>
        </p:nvGrpSpPr>
        <p:grpSpPr>
          <a:xfrm>
            <a:off x="8157598" y="3978814"/>
            <a:ext cx="1493520" cy="433517"/>
            <a:chOff x="8138160" y="4422963"/>
            <a:chExt cx="1493520" cy="433517"/>
          </a:xfrm>
        </p:grpSpPr>
        <p:sp>
          <p:nvSpPr>
            <p:cNvPr id="9" name="Rectangle 8">
              <a:extLst>
                <a:ext uri="{FF2B5EF4-FFF2-40B4-BE49-F238E27FC236}">
                  <a16:creationId xmlns:a16="http://schemas.microsoft.com/office/drawing/2014/main" xmlns=""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xmlns=""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xmlns=""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13</a:t>
              </a:r>
            </a:p>
          </p:txBody>
        </p:sp>
      </p:grpSp>
      <p:grpSp>
        <p:nvGrpSpPr>
          <p:cNvPr id="13" name="Group 12">
            <a:extLst>
              <a:ext uri="{FF2B5EF4-FFF2-40B4-BE49-F238E27FC236}">
                <a16:creationId xmlns:a16="http://schemas.microsoft.com/office/drawing/2014/main" xmlns="" id="{05E13C69-3DA7-D462-7511-C478E513CA97}"/>
              </a:ext>
            </a:extLst>
          </p:cNvPr>
          <p:cNvGrpSpPr/>
          <p:nvPr/>
        </p:nvGrpSpPr>
        <p:grpSpPr>
          <a:xfrm>
            <a:off x="10294057" y="3975687"/>
            <a:ext cx="995680" cy="433517"/>
            <a:chOff x="8138160" y="4422963"/>
            <a:chExt cx="995680" cy="433517"/>
          </a:xfrm>
        </p:grpSpPr>
        <p:sp>
          <p:nvSpPr>
            <p:cNvPr id="14" name="Rectangle 13">
              <a:extLst>
                <a:ext uri="{FF2B5EF4-FFF2-40B4-BE49-F238E27FC236}">
                  <a16:creationId xmlns:a16="http://schemas.microsoft.com/office/drawing/2014/main" xmlns="" id="{EA2026F8-CBB6-8531-D990-BCDA050A4051}"/>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15" name="Rectangle 14">
              <a:extLst>
                <a:ext uri="{FF2B5EF4-FFF2-40B4-BE49-F238E27FC236}">
                  <a16:creationId xmlns:a16="http://schemas.microsoft.com/office/drawing/2014/main" xmlns="" id="{2516BA53-27EE-5CAD-801B-9EEE028DF5BF}"/>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
        <p:nvSpPr>
          <p:cNvPr id="38" name="TextBox 37">
            <a:extLst>
              <a:ext uri="{FF2B5EF4-FFF2-40B4-BE49-F238E27FC236}">
                <a16:creationId xmlns:a16="http://schemas.microsoft.com/office/drawing/2014/main" xmlns="" id="{FE766193-4197-C676-4F0D-40FC9D1EFD9A}"/>
              </a:ext>
            </a:extLst>
          </p:cNvPr>
          <p:cNvSpPr txBox="1"/>
          <p:nvPr/>
        </p:nvSpPr>
        <p:spPr>
          <a:xfrm>
            <a:off x="284130" y="4379056"/>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14052" y="3642197"/>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883798" y="3758928"/>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885897" y="4495787"/>
            <a:ext cx="2980743" cy="433517"/>
            <a:chOff x="1885897" y="4434827"/>
            <a:chExt cx="2980743" cy="433517"/>
          </a:xfrm>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a:endCxn id="40" idx="0"/>
          </p:cNvCxnSpPr>
          <p:nvPr/>
        </p:nvCxnSpPr>
        <p:spPr>
          <a:xfrm>
            <a:off x="4617720" y="3444224"/>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a:endCxn id="33" idx="2"/>
          </p:cNvCxnSpPr>
          <p:nvPr/>
        </p:nvCxnSpPr>
        <p:spPr>
          <a:xfrm flipV="1">
            <a:off x="3624139" y="4929304"/>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xmlns="" id="{702FACEA-854D-8C34-557E-F9C2ED841018}"/>
              </a:ext>
            </a:extLst>
          </p:cNvPr>
          <p:cNvSpPr txBox="1"/>
          <p:nvPr/>
        </p:nvSpPr>
        <p:spPr>
          <a:xfrm>
            <a:off x="3823859"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Right Subtree</a:t>
            </a:r>
          </a:p>
        </p:txBody>
      </p:sp>
      <p:sp>
        <p:nvSpPr>
          <p:cNvPr id="51" name="TextBox 50">
            <a:extLst>
              <a:ext uri="{FF2B5EF4-FFF2-40B4-BE49-F238E27FC236}">
                <a16:creationId xmlns:a16="http://schemas.microsoft.com/office/drawing/2014/main" xmlns="" id="{D40F46C4-988D-9EC4-383A-EDF8230B0C6A}"/>
              </a:ext>
            </a:extLst>
          </p:cNvPr>
          <p:cNvSpPr txBox="1"/>
          <p:nvPr/>
        </p:nvSpPr>
        <p:spPr>
          <a:xfrm>
            <a:off x="2071347"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Left Subtree</a:t>
            </a:r>
          </a:p>
        </p:txBody>
      </p:sp>
    </p:spTree>
    <p:extLst>
      <p:ext uri="{BB962C8B-B14F-4D97-AF65-F5344CB8AC3E}">
        <p14:creationId xmlns:p14="http://schemas.microsoft.com/office/powerpoint/2010/main" xmlns="" val="212309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Step-2: </a:t>
            </a:r>
            <a:r>
              <a:rPr lang="en-US" sz="2000" kern="1200" dirty="0">
                <a:solidFill>
                  <a:schemeClr val="tx1"/>
                </a:solidFill>
                <a:latin typeface="Cambria" panose="02040503050406030204" pitchFamily="18" charset="0"/>
                <a:ea typeface="Cambria" panose="02040503050406030204" pitchFamily="18" charset="0"/>
                <a:cs typeface="+mn-cs"/>
              </a:rPr>
              <a:t>In the second step, we will first create the </a:t>
            </a:r>
            <a:r>
              <a:rPr lang="en-US" sz="2000" b="1" i="1" kern="1200" dirty="0">
                <a:solidFill>
                  <a:srgbClr val="C00000"/>
                </a:solidFill>
                <a:latin typeface="Cambria" panose="02040503050406030204" pitchFamily="18" charset="0"/>
                <a:ea typeface="Cambria" panose="02040503050406030204" pitchFamily="18" charset="0"/>
                <a:cs typeface="+mn-cs"/>
              </a:rPr>
              <a:t>right subtree</a:t>
            </a:r>
            <a:r>
              <a:rPr lang="en-US" sz="2000" kern="1200" dirty="0">
                <a:solidFill>
                  <a:schemeClr val="tx1"/>
                </a:solidFill>
                <a:latin typeface="Cambria" panose="02040503050406030204" pitchFamily="18" charset="0"/>
                <a:ea typeface="Cambria" panose="02040503050406030204" pitchFamily="18" charset="0"/>
                <a:cs typeface="+mn-cs"/>
              </a:rPr>
              <a:t>, and our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a:t>
            </a:r>
            <a:r>
              <a:rPr lang="en-US" sz="2000" kern="1200" dirty="0">
                <a:solidFill>
                  <a:schemeClr val="tx1"/>
                </a:solidFill>
                <a:latin typeface="Cambria" panose="02040503050406030204" pitchFamily="18" charset="0"/>
                <a:ea typeface="Cambria" panose="02040503050406030204" pitchFamily="18" charset="0"/>
                <a:cs typeface="+mn-cs"/>
              </a:rPr>
              <a:t>, and point to 20, and 20 will be the root of the right subtree.</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xmlns="" id="{93CDB14E-54B9-4DB9-673E-33454E1FFDAF}"/>
              </a:ext>
            </a:extLst>
          </p:cNvPr>
          <p:cNvSpPr/>
          <p:nvPr/>
        </p:nvSpPr>
        <p:spPr>
          <a:xfrm>
            <a:off x="8977597" y="14789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xmlns="" id="{D9534DAA-89A4-242C-A53D-DBD05BD93189}"/>
              </a:ext>
            </a:extLst>
          </p:cNvPr>
          <p:cNvCxnSpPr>
            <a:cxnSpLocks/>
            <a:stCxn id="6" idx="3"/>
            <a:endCxn id="10" idx="0"/>
          </p:cNvCxnSpPr>
          <p:nvPr/>
        </p:nvCxnSpPr>
        <p:spPr>
          <a:xfrm flipH="1">
            <a:off x="8316174" y="1958355"/>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xmlns="" id="{99182872-A172-4FC7-92C9-8A01A7CD8E2C}"/>
              </a:ext>
            </a:extLst>
          </p:cNvPr>
          <p:cNvCxnSpPr>
            <a:cxnSpLocks/>
            <a:stCxn id="6" idx="5"/>
            <a:endCxn id="16" idx="1"/>
          </p:cNvCxnSpPr>
          <p:nvPr/>
        </p:nvCxnSpPr>
        <p:spPr>
          <a:xfrm>
            <a:off x="9456953" y="1958355"/>
            <a:ext cx="701364"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xmlns="" id="{37E6BD3A-4026-3710-815B-6ACC7B433620}"/>
              </a:ext>
            </a:extLst>
          </p:cNvPr>
          <p:cNvGrpSpPr/>
          <p:nvPr/>
        </p:nvGrpSpPr>
        <p:grpSpPr>
          <a:xfrm>
            <a:off x="7569414" y="2613223"/>
            <a:ext cx="1493520" cy="433517"/>
            <a:chOff x="8138160" y="4422963"/>
            <a:chExt cx="1493520" cy="433517"/>
          </a:xfrm>
        </p:grpSpPr>
        <p:sp>
          <p:nvSpPr>
            <p:cNvPr id="9" name="Rectangle 8">
              <a:extLst>
                <a:ext uri="{FF2B5EF4-FFF2-40B4-BE49-F238E27FC236}">
                  <a16:creationId xmlns:a16="http://schemas.microsoft.com/office/drawing/2014/main" xmlns=""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xmlns=""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xmlns=""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14" name="Rectangle 13">
            <a:extLst>
              <a:ext uri="{FF2B5EF4-FFF2-40B4-BE49-F238E27FC236}">
                <a16:creationId xmlns:a16="http://schemas.microsoft.com/office/drawing/2014/main" xmlns="" id="{EA2026F8-CBB6-8531-D990-BCDA050A4051}"/>
              </a:ext>
            </a:extLst>
          </p:cNvPr>
          <p:cNvSpPr/>
          <p:nvPr/>
        </p:nvSpPr>
        <p:spPr>
          <a:xfrm>
            <a:off x="9456028" y="3701175"/>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18</a:t>
            </a:r>
          </a:p>
        </p:txBody>
      </p:sp>
      <p:sp>
        <p:nvSpPr>
          <p:cNvPr id="38" name="TextBox 37">
            <a:extLst>
              <a:ext uri="{FF2B5EF4-FFF2-40B4-BE49-F238E27FC236}">
                <a16:creationId xmlns:a16="http://schemas.microsoft.com/office/drawing/2014/main" xmlns=""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p:cNvCxnSpPr>
          <p:nvPr/>
        </p:nvCxnSpPr>
        <p:spPr>
          <a:xfrm>
            <a:off x="4164514"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p:cNvCxnSpPr>
          <p:nvPr/>
        </p:nvCxnSpPr>
        <p:spPr>
          <a:xfrm flipV="1">
            <a:off x="4659373"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xmlns="" id="{D40F46C4-988D-9EC4-383A-EDF8230B0C6A}"/>
              </a:ext>
            </a:extLst>
          </p:cNvPr>
          <p:cNvSpPr txBox="1"/>
          <p:nvPr/>
        </p:nvSpPr>
        <p:spPr>
          <a:xfrm>
            <a:off x="3913584" y="3608635"/>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
        <p:nvSpPr>
          <p:cNvPr id="16" name="Oval 15">
            <a:extLst>
              <a:ext uri="{FF2B5EF4-FFF2-40B4-BE49-F238E27FC236}">
                <a16:creationId xmlns:a16="http://schemas.microsoft.com/office/drawing/2014/main" xmlns="" id="{FC048C37-121D-0AED-BF25-714075DC4922}"/>
              </a:ext>
            </a:extLst>
          </p:cNvPr>
          <p:cNvSpPr/>
          <p:nvPr/>
        </p:nvSpPr>
        <p:spPr>
          <a:xfrm>
            <a:off x="10076073" y="256273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xmlns="" id="{AE18A91A-D562-5CD5-88E1-998A3DFD17A6}"/>
              </a:ext>
            </a:extLst>
          </p:cNvPr>
          <p:cNvCxnSpPr>
            <a:cxnSpLocks/>
            <a:stCxn id="16" idx="3"/>
            <a:endCxn id="14" idx="0"/>
          </p:cNvCxnSpPr>
          <p:nvPr/>
        </p:nvCxnSpPr>
        <p:spPr>
          <a:xfrm flipH="1">
            <a:off x="9704948" y="3042089"/>
            <a:ext cx="453369" cy="659086"/>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xmlns="" val="2733891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336223"/>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Step-3: </a:t>
            </a:r>
            <a:r>
              <a:rPr lang="en-US" sz="2000" kern="1200" dirty="0">
                <a:solidFill>
                  <a:schemeClr val="tx1"/>
                </a:solidFill>
                <a:latin typeface="Cambria" panose="02040503050406030204" pitchFamily="18" charset="0"/>
                <a:ea typeface="Cambria" panose="02040503050406030204" pitchFamily="18" charset="0"/>
                <a:cs typeface="+mn-cs"/>
              </a:rPr>
              <a:t>In the third step, the left and right child of the right subtree will be created. There is no </a:t>
            </a:r>
            <a:r>
              <a:rPr lang="en-US" sz="2000" b="1" i="1" kern="1200" dirty="0">
                <a:solidFill>
                  <a:srgbClr val="C00000"/>
                </a:solidFill>
                <a:latin typeface="Cambria" panose="02040503050406030204" pitchFamily="18" charset="0"/>
                <a:ea typeface="Cambria" panose="02040503050406030204" pitchFamily="18" charset="0"/>
                <a:cs typeface="+mn-cs"/>
              </a:rPr>
              <a:t>right child</a:t>
            </a:r>
            <a:r>
              <a:rPr lang="en-US" sz="2000" kern="1200" dirty="0">
                <a:solidFill>
                  <a:schemeClr val="tx1"/>
                </a:solidFill>
                <a:latin typeface="Cambria" panose="02040503050406030204" pitchFamily="18" charset="0"/>
                <a:ea typeface="Cambria" panose="02040503050406030204" pitchFamily="18" charset="0"/>
                <a:cs typeface="+mn-cs"/>
              </a:rPr>
              <a:t>, so we will create only a </a:t>
            </a:r>
            <a:r>
              <a:rPr lang="en-US" sz="2000" b="1" i="1" kern="1200" dirty="0">
                <a:solidFill>
                  <a:srgbClr val="C00000"/>
                </a:solidFill>
                <a:latin typeface="Cambria" panose="02040503050406030204" pitchFamily="18" charset="0"/>
                <a:ea typeface="Cambria" panose="02040503050406030204" pitchFamily="18" charset="0"/>
                <a:cs typeface="+mn-cs"/>
              </a:rPr>
              <a:t>left child</a:t>
            </a:r>
            <a:r>
              <a:rPr lang="en-US" sz="2000" kern="1200" dirty="0">
                <a:solidFill>
                  <a:schemeClr val="tx1"/>
                </a:solidFill>
                <a:latin typeface="Cambria" panose="02040503050406030204" pitchFamily="18" charset="0"/>
                <a:ea typeface="Cambria" panose="02040503050406030204" pitchFamily="18" charset="0"/>
                <a:cs typeface="+mn-cs"/>
              </a:rPr>
              <a:t>,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 </a:t>
            </a:r>
            <a:r>
              <a:rPr lang="en-US" sz="2000" kern="1200" dirty="0">
                <a:solidFill>
                  <a:schemeClr val="tx1"/>
                </a:solidFill>
                <a:latin typeface="Cambria" panose="02040503050406030204" pitchFamily="18" charset="0"/>
                <a:ea typeface="Cambria" panose="02040503050406030204" pitchFamily="18" charset="0"/>
                <a:cs typeface="+mn-cs"/>
              </a:rPr>
              <a:t>here. It will point to 18, so a node will a value of 18 will be created.</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xmlns=""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xmlns="" id="{D9534DAA-89A4-242C-A53D-DBD05BD93189}"/>
              </a:ext>
            </a:extLst>
          </p:cNvPr>
          <p:cNvCxnSpPr>
            <a:cxnSpLocks/>
            <a:stCxn id="6" idx="3"/>
            <a:endCxn id="10" idx="0"/>
          </p:cNvCxnSpPr>
          <p:nvPr/>
        </p:nvCxnSpPr>
        <p:spPr>
          <a:xfrm flipH="1">
            <a:off x="8316174" y="2120401"/>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xmlns=""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xmlns="" id="{37E6BD3A-4026-3710-815B-6ACC7B433620}"/>
              </a:ext>
            </a:extLst>
          </p:cNvPr>
          <p:cNvGrpSpPr/>
          <p:nvPr/>
        </p:nvGrpSpPr>
        <p:grpSpPr>
          <a:xfrm>
            <a:off x="7569414" y="2775269"/>
            <a:ext cx="1493520" cy="433517"/>
            <a:chOff x="8138160" y="4422963"/>
            <a:chExt cx="1493520" cy="433517"/>
          </a:xfrm>
        </p:grpSpPr>
        <p:sp>
          <p:nvSpPr>
            <p:cNvPr id="9" name="Rectangle 8">
              <a:extLst>
                <a:ext uri="{FF2B5EF4-FFF2-40B4-BE49-F238E27FC236}">
                  <a16:creationId xmlns:a16="http://schemas.microsoft.com/office/drawing/2014/main" xmlns=""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xmlns=""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xmlns=""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38" name="TextBox 37">
            <a:extLst>
              <a:ext uri="{FF2B5EF4-FFF2-40B4-BE49-F238E27FC236}">
                <a16:creationId xmlns:a16="http://schemas.microsoft.com/office/drawing/2014/main" xmlns=""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p:cNvCxnSpPr>
          <p:nvPr/>
        </p:nvCxnSpPr>
        <p:spPr>
          <a:xfrm>
            <a:off x="3666674" y="2120401"/>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p:cNvCxnSpPr>
          <p:nvPr/>
        </p:nvCxnSpPr>
        <p:spPr>
          <a:xfrm flipV="1">
            <a:off x="4180767"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xmlns=""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xmlns="" id="{AE18A91A-D562-5CD5-88E1-998A3DFD17A6}"/>
              </a:ext>
            </a:extLst>
          </p:cNvPr>
          <p:cNvCxnSpPr>
            <a:cxnSpLocks/>
            <a:stCxn id="16" idx="3"/>
          </p:cNvCxnSpPr>
          <p:nvPr/>
        </p:nvCxnSpPr>
        <p:spPr>
          <a:xfrm flipH="1">
            <a:off x="9650832" y="3204135"/>
            <a:ext cx="507485" cy="644381"/>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xmlns="" id="{2F5279F9-C9C8-A9AC-5150-5AC8011865AB}"/>
              </a:ext>
            </a:extLst>
          </p:cNvPr>
          <p:cNvSpPr/>
          <p:nvPr/>
        </p:nvSpPr>
        <p:spPr>
          <a:xfrm>
            <a:off x="919243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xmlns="" val="1314802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Step-4: </a:t>
            </a:r>
            <a:r>
              <a:rPr lang="en-US" sz="2000" kern="1200" dirty="0">
                <a:solidFill>
                  <a:schemeClr val="tx1"/>
                </a:solidFill>
                <a:latin typeface="Cambria" panose="02040503050406030204" pitchFamily="18" charset="0"/>
                <a:ea typeface="Cambria" panose="02040503050406030204" pitchFamily="18" charset="0"/>
                <a:cs typeface="+mn-cs"/>
              </a:rPr>
              <a:t>Since we have created the right subtree, it is time to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 </a:t>
            </a:r>
            <a:r>
              <a:rPr lang="en-US" sz="2000" kern="1200" dirty="0">
                <a:solidFill>
                  <a:schemeClr val="tx1"/>
                </a:solidFill>
                <a:latin typeface="Cambria" panose="02040503050406030204" pitchFamily="18" charset="0"/>
                <a:ea typeface="Cambria" panose="02040503050406030204" pitchFamily="18" charset="0"/>
                <a:cs typeface="+mn-cs"/>
              </a:rPr>
              <a:t>of the root node. So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root node of the left subtree</a:t>
            </a:r>
            <a:r>
              <a:rPr lang="en-US" sz="2000" kern="1200" dirty="0">
                <a:solidFill>
                  <a:schemeClr val="tx1"/>
                </a:solidFill>
                <a:latin typeface="Cambria" panose="02040503050406030204" pitchFamily="18" charset="0"/>
                <a:ea typeface="Cambria" panose="02040503050406030204" pitchFamily="18" charset="0"/>
                <a:cs typeface="+mn-cs"/>
              </a:rPr>
              <a:t>, i.e., 11, so here, </a:t>
            </a:r>
            <a:r>
              <a:rPr lang="en-US" sz="2000" b="1" i="1" kern="1200" dirty="0">
                <a:solidFill>
                  <a:srgbClr val="C00000"/>
                </a:solidFill>
                <a:latin typeface="Cambria" panose="02040503050406030204" pitchFamily="18" charset="0"/>
                <a:ea typeface="Cambria" panose="02040503050406030204" pitchFamily="18" charset="0"/>
                <a:cs typeface="+mn-cs"/>
              </a:rPr>
              <a:t>the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decrease </a:t>
            </a:r>
            <a:r>
              <a:rPr lang="en-US" sz="2000" kern="1200" dirty="0">
                <a:solidFill>
                  <a:schemeClr val="tx1"/>
                </a:solidFill>
                <a:latin typeface="Cambria" panose="02040503050406030204" pitchFamily="18" charset="0"/>
                <a:ea typeface="Cambria" panose="02040503050406030204" pitchFamily="18" charset="0"/>
                <a:cs typeface="+mn-cs"/>
              </a:rPr>
              <a:t>and point to 11.</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xmlns=""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xmlns=""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xmlns=""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xmlns="" id="{37E6BD3A-4026-3710-815B-6ACC7B433620}"/>
              </a:ext>
            </a:extLst>
          </p:cNvPr>
          <p:cNvGrpSpPr/>
          <p:nvPr/>
        </p:nvGrpSpPr>
        <p:grpSpPr>
          <a:xfrm>
            <a:off x="7038585" y="3814751"/>
            <a:ext cx="995680" cy="433517"/>
            <a:chOff x="8138160" y="4422963"/>
            <a:chExt cx="995680" cy="433517"/>
          </a:xfrm>
        </p:grpSpPr>
        <p:sp>
          <p:nvSpPr>
            <p:cNvPr id="9" name="Rectangle 8">
              <a:extLst>
                <a:ext uri="{FF2B5EF4-FFF2-40B4-BE49-F238E27FC236}">
                  <a16:creationId xmlns:a16="http://schemas.microsoft.com/office/drawing/2014/main" xmlns=""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xmlns=""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38" name="TextBox 37">
            <a:extLst>
              <a:ext uri="{FF2B5EF4-FFF2-40B4-BE49-F238E27FC236}">
                <a16:creationId xmlns:a16="http://schemas.microsoft.com/office/drawing/2014/main" xmlns=""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p:cNvCxnSpPr>
          <p:nvPr/>
        </p:nvCxnSpPr>
        <p:spPr>
          <a:xfrm>
            <a:off x="3177026"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p:cNvCxnSpPr>
          <p:nvPr/>
        </p:nvCxnSpPr>
        <p:spPr>
          <a:xfrm flipV="1">
            <a:off x="2675192" y="3618507"/>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xmlns=""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xmlns="" id="{AE18A91A-D562-5CD5-88E1-998A3DFD17A6}"/>
              </a:ext>
            </a:extLst>
          </p:cNvPr>
          <p:cNvCxnSpPr>
            <a:cxnSpLocks/>
            <a:stCxn id="16" idx="3"/>
            <a:endCxn id="19" idx="0"/>
          </p:cNvCxnSpPr>
          <p:nvPr/>
        </p:nvCxnSpPr>
        <p:spPr>
          <a:xfrm flipH="1">
            <a:off x="9585611" y="3204135"/>
            <a:ext cx="572706" cy="546575"/>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xmlns="" id="{2F5279F9-C9C8-A9AC-5150-5AC8011865AB}"/>
              </a:ext>
            </a:extLst>
          </p:cNvPr>
          <p:cNvSpPr/>
          <p:nvPr/>
        </p:nvSpPr>
        <p:spPr>
          <a:xfrm>
            <a:off x="9304811"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5" name="TextBox 4">
            <a:extLst>
              <a:ext uri="{FF2B5EF4-FFF2-40B4-BE49-F238E27FC236}">
                <a16:creationId xmlns:a16="http://schemas.microsoft.com/office/drawing/2014/main" xmlns="" id="{17C426BD-4309-7C16-CCAC-8B4D7157E0B1}"/>
              </a:ext>
            </a:extLst>
          </p:cNvPr>
          <p:cNvSpPr txBox="1"/>
          <p:nvPr/>
        </p:nvSpPr>
        <p:spPr>
          <a:xfrm>
            <a:off x="1942849" y="3600901"/>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xmlns="" id="{8149558A-1B6A-B5A6-DC46-1B7C06E58981}"/>
              </a:ext>
            </a:extLst>
          </p:cNvPr>
          <p:cNvSpPr txBox="1"/>
          <p:nvPr/>
        </p:nvSpPr>
        <p:spPr>
          <a:xfrm>
            <a:off x="2934330" y="3606562"/>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RS</a:t>
            </a:r>
            <a:endParaRPr lang="en-IN" sz="1400" dirty="0">
              <a:latin typeface="Cambria" panose="02040503050406030204" pitchFamily="18" charset="0"/>
              <a:ea typeface="Cambria" panose="02040503050406030204" pitchFamily="18" charset="0"/>
            </a:endParaRPr>
          </a:p>
        </p:txBody>
      </p:sp>
      <p:sp>
        <p:nvSpPr>
          <p:cNvPr id="14" name="Oval 13">
            <a:extLst>
              <a:ext uri="{FF2B5EF4-FFF2-40B4-BE49-F238E27FC236}">
                <a16:creationId xmlns:a16="http://schemas.microsoft.com/office/drawing/2014/main" xmlns=""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xmlns="" id="{B8BCB79E-70B4-533E-DAC2-9D893E0A04DD}"/>
              </a:ext>
            </a:extLst>
          </p:cNvPr>
          <p:cNvCxnSpPr>
            <a:cxnSpLocks/>
            <a:stCxn id="14" idx="3"/>
          </p:cNvCxnSpPr>
          <p:nvPr/>
        </p:nvCxnSpPr>
        <p:spPr>
          <a:xfrm flipH="1">
            <a:off x="7536425" y="3210700"/>
            <a:ext cx="480532" cy="604051"/>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xmlns="" val="2815412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336223"/>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Step-5: </a:t>
            </a:r>
            <a:r>
              <a:rPr lang="en-US" sz="2000" kern="1200" dirty="0">
                <a:solidFill>
                  <a:schemeClr val="tx1"/>
                </a:solidFill>
                <a:latin typeface="Cambria" panose="02040503050406030204" pitchFamily="18" charset="0"/>
                <a:ea typeface="Cambria" panose="02040503050406030204" pitchFamily="18" charset="0"/>
                <a:cs typeface="+mn-cs"/>
              </a:rPr>
              <a:t>Now, again we will repeat the above steps. We will create the right subtree first, and after that, we will create the left subtree (In the left subtree of the root node). So the </a:t>
            </a:r>
            <a:r>
              <a:rPr lang="en-US" sz="2000" b="1" i="1" kern="1200" dirty="0">
                <a:solidFill>
                  <a:srgbClr val="C00000"/>
                </a:solidFill>
                <a:latin typeface="Cambria" panose="02040503050406030204" pitchFamily="18" charset="0"/>
                <a:ea typeface="Cambria" panose="02040503050406030204" pitchFamily="18" charset="0"/>
                <a:cs typeface="+mn-cs"/>
              </a:rPr>
              <a:t>right subtree </a:t>
            </a:r>
            <a:r>
              <a:rPr lang="en-US" sz="2000" kern="1200" dirty="0">
                <a:solidFill>
                  <a:schemeClr val="tx1"/>
                </a:solidFill>
                <a:latin typeface="Cambria" panose="02040503050406030204" pitchFamily="18" charset="0"/>
                <a:ea typeface="Cambria" panose="02040503050406030204" pitchFamily="18" charset="0"/>
                <a:cs typeface="+mn-cs"/>
              </a:rPr>
              <a:t>consists of only a </a:t>
            </a:r>
            <a:r>
              <a:rPr lang="en-US" sz="2000" b="1" i="1" kern="1200" dirty="0">
                <a:solidFill>
                  <a:srgbClr val="C00000"/>
                </a:solidFill>
                <a:latin typeface="Cambria" panose="02040503050406030204" pitchFamily="18" charset="0"/>
                <a:ea typeface="Cambria" panose="02040503050406030204" pitchFamily="18" charset="0"/>
                <a:cs typeface="+mn-cs"/>
              </a:rPr>
              <a:t>single node</a:t>
            </a:r>
            <a:r>
              <a:rPr lang="en-US" sz="2000" kern="1200" dirty="0">
                <a:solidFill>
                  <a:schemeClr val="tx1"/>
                </a:solidFill>
                <a:latin typeface="Cambria" panose="02040503050406030204" pitchFamily="18" charset="0"/>
                <a:ea typeface="Cambria" panose="02040503050406030204" pitchFamily="18" charset="0"/>
                <a:cs typeface="+mn-cs"/>
              </a:rPr>
              <a:t>, so only 13 will be created, and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a:t>
            </a:r>
            <a:r>
              <a:rPr lang="en-US" sz="2000" kern="1200" dirty="0">
                <a:solidFill>
                  <a:schemeClr val="tx1"/>
                </a:solidFill>
                <a:latin typeface="Cambria" panose="02040503050406030204" pitchFamily="18" charset="0"/>
                <a:ea typeface="Cambria" panose="02040503050406030204" pitchFamily="18" charset="0"/>
                <a:cs typeface="+mn-cs"/>
              </a:rPr>
              <a:t>.</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xmlns=""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xmlns=""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xmlns=""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9" name="Rectangle 8">
            <a:extLst>
              <a:ext uri="{FF2B5EF4-FFF2-40B4-BE49-F238E27FC236}">
                <a16:creationId xmlns:a16="http://schemas.microsoft.com/office/drawing/2014/main" xmlns="" id="{79CF3D67-5DA5-4DB4-763C-C28598A1976A}"/>
              </a:ext>
            </a:extLst>
          </p:cNvPr>
          <p:cNvSpPr/>
          <p:nvPr/>
        </p:nvSpPr>
        <p:spPr>
          <a:xfrm>
            <a:off x="7302745" y="3814751"/>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38" name="TextBox 37">
            <a:extLst>
              <a:ext uri="{FF2B5EF4-FFF2-40B4-BE49-F238E27FC236}">
                <a16:creationId xmlns:a16="http://schemas.microsoft.com/office/drawing/2014/main" xmlns=""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p:cNvCxnSpPr>
          <p:nvPr/>
        </p:nvCxnSpPr>
        <p:spPr>
          <a:xfrm>
            <a:off x="2672138"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p:cNvCxnSpPr>
          <p:nvPr/>
        </p:nvCxnSpPr>
        <p:spPr>
          <a:xfrm flipV="1">
            <a:off x="3176144" y="3633418"/>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xmlns=""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xmlns="" id="{AE18A91A-D562-5CD5-88E1-998A3DFD17A6}"/>
              </a:ext>
            </a:extLst>
          </p:cNvPr>
          <p:cNvCxnSpPr>
            <a:cxnSpLocks/>
            <a:stCxn id="16" idx="3"/>
            <a:endCxn id="19" idx="0"/>
          </p:cNvCxnSpPr>
          <p:nvPr/>
        </p:nvCxnSpPr>
        <p:spPr>
          <a:xfrm flipH="1">
            <a:off x="9585611" y="3204135"/>
            <a:ext cx="572706" cy="546575"/>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xmlns="" id="{2F5279F9-C9C8-A9AC-5150-5AC8011865AB}"/>
              </a:ext>
            </a:extLst>
          </p:cNvPr>
          <p:cNvSpPr/>
          <p:nvPr/>
        </p:nvSpPr>
        <p:spPr>
          <a:xfrm>
            <a:off x="9304811"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14" name="Oval 13">
            <a:extLst>
              <a:ext uri="{FF2B5EF4-FFF2-40B4-BE49-F238E27FC236}">
                <a16:creationId xmlns:a16="http://schemas.microsoft.com/office/drawing/2014/main" xmlns=""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xmlns="" id="{B8BCB79E-70B4-533E-DAC2-9D893E0A04DD}"/>
              </a:ext>
            </a:extLst>
          </p:cNvPr>
          <p:cNvCxnSpPr>
            <a:cxnSpLocks/>
            <a:stCxn id="14" idx="3"/>
            <a:endCxn id="9" idx="0"/>
          </p:cNvCxnSpPr>
          <p:nvPr/>
        </p:nvCxnSpPr>
        <p:spPr>
          <a:xfrm flipH="1">
            <a:off x="7551665" y="3210700"/>
            <a:ext cx="465292" cy="604051"/>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xmlns="" id="{D4CE9C46-A19D-CB67-2676-52AC98CD7E59}"/>
              </a:ext>
            </a:extLst>
          </p:cNvPr>
          <p:cNvSpPr/>
          <p:nvPr/>
        </p:nvSpPr>
        <p:spPr>
          <a:xfrm>
            <a:off x="8514362"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xmlns="" id="{AD05FBAB-3721-488A-7E4E-A81EBF3857BF}"/>
              </a:ext>
            </a:extLst>
          </p:cNvPr>
          <p:cNvCxnSpPr>
            <a:cxnSpLocks/>
            <a:stCxn id="14" idx="5"/>
            <a:endCxn id="21" idx="0"/>
          </p:cNvCxnSpPr>
          <p:nvPr/>
        </p:nvCxnSpPr>
        <p:spPr>
          <a:xfrm>
            <a:off x="8414069" y="3210700"/>
            <a:ext cx="381093" cy="540010"/>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xmlns="" val="310803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5139536" cy="6065723"/>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Leaf Node or External Node: </a:t>
            </a:r>
            <a:r>
              <a:rPr lang="en-US" sz="2000" kern="1200" dirty="0">
                <a:solidFill>
                  <a:srgbClr val="212121"/>
                </a:solidFill>
                <a:latin typeface="Cambria" panose="02040503050406030204" pitchFamily="18" charset="0"/>
                <a:ea typeface="Cambria" panose="02040503050406030204" pitchFamily="18" charset="0"/>
                <a:cs typeface="+mn-cs"/>
              </a:rPr>
              <a:t>The nodes which </a:t>
            </a:r>
            <a:r>
              <a:rPr lang="en-US" sz="2000" b="1" kern="1200" dirty="0">
                <a:solidFill>
                  <a:srgbClr val="C00000"/>
                </a:solidFill>
                <a:latin typeface="Cambria" panose="02040503050406030204" pitchFamily="18" charset="0"/>
                <a:ea typeface="Cambria" panose="02040503050406030204" pitchFamily="18" charset="0"/>
                <a:cs typeface="+mn-cs"/>
              </a:rPr>
              <a:t>do not have any child nodes </a:t>
            </a:r>
            <a:r>
              <a:rPr lang="en-US" sz="2000" kern="1200" dirty="0">
                <a:solidFill>
                  <a:srgbClr val="212121"/>
                </a:solidFill>
                <a:latin typeface="Cambria" panose="02040503050406030204" pitchFamily="18" charset="0"/>
                <a:ea typeface="Cambria" panose="02040503050406030204" pitchFamily="18" charset="0"/>
                <a:cs typeface="+mn-cs"/>
              </a:rPr>
              <a:t>are called leaf nodes. {K, L, M, N, O, P} are the leaf nodes of the tree.</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Ancestor of a Node: </a:t>
            </a:r>
            <a:r>
              <a:rPr lang="en-US" sz="2000" kern="1200" dirty="0">
                <a:solidFill>
                  <a:srgbClr val="212121"/>
                </a:solidFill>
                <a:latin typeface="Cambria" panose="02040503050406030204" pitchFamily="18" charset="0"/>
                <a:ea typeface="Cambria" panose="02040503050406030204" pitchFamily="18" charset="0"/>
                <a:cs typeface="+mn-cs"/>
              </a:rPr>
              <a:t>Any </a:t>
            </a:r>
            <a:r>
              <a:rPr lang="en-US" sz="2000" b="1" kern="1200" dirty="0">
                <a:solidFill>
                  <a:srgbClr val="C00000"/>
                </a:solidFill>
                <a:latin typeface="Cambria" panose="02040503050406030204" pitchFamily="18" charset="0"/>
                <a:ea typeface="Cambria" panose="02040503050406030204" pitchFamily="18" charset="0"/>
                <a:cs typeface="+mn-cs"/>
              </a:rPr>
              <a:t>predecessor nodes on the path of the root </a:t>
            </a:r>
            <a:r>
              <a:rPr lang="en-US" sz="2000" kern="1200" dirty="0">
                <a:solidFill>
                  <a:srgbClr val="212121"/>
                </a:solidFill>
                <a:latin typeface="Cambria" panose="02040503050406030204" pitchFamily="18" charset="0"/>
                <a:ea typeface="Cambria" panose="02040503050406030204" pitchFamily="18" charset="0"/>
                <a:cs typeface="+mn-cs"/>
              </a:rPr>
              <a:t>to that node are called Ancestors of that node. {A,B} are the ancestor nodes of the node {E}</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Descendant: </a:t>
            </a:r>
            <a:r>
              <a:rPr lang="en-US" sz="2000" kern="1200" dirty="0">
                <a:solidFill>
                  <a:srgbClr val="212121"/>
                </a:solidFill>
                <a:latin typeface="Cambria" panose="02040503050406030204" pitchFamily="18" charset="0"/>
                <a:ea typeface="Cambria" panose="02040503050406030204" pitchFamily="18" charset="0"/>
                <a:cs typeface="+mn-cs"/>
              </a:rPr>
              <a:t>Any </a:t>
            </a:r>
            <a:r>
              <a:rPr lang="en-US" sz="2000" b="1" kern="1200" dirty="0">
                <a:solidFill>
                  <a:srgbClr val="C00000"/>
                </a:solidFill>
                <a:latin typeface="Cambria" panose="02040503050406030204" pitchFamily="18" charset="0"/>
                <a:ea typeface="Cambria" panose="02040503050406030204" pitchFamily="18" charset="0"/>
                <a:cs typeface="+mn-cs"/>
              </a:rPr>
              <a:t>successor node on the path from the leaf node </a:t>
            </a:r>
            <a:r>
              <a:rPr lang="en-US" sz="2000" kern="1200" dirty="0">
                <a:solidFill>
                  <a:srgbClr val="212121"/>
                </a:solidFill>
                <a:latin typeface="Cambria" panose="02040503050406030204" pitchFamily="18" charset="0"/>
                <a:ea typeface="Cambria" panose="02040503050406030204" pitchFamily="18" charset="0"/>
                <a:cs typeface="+mn-cs"/>
              </a:rPr>
              <a:t>to that node. {E,I} are the descendants of the node {B}.</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Sibling: </a:t>
            </a:r>
            <a:r>
              <a:rPr lang="en-US" sz="2000" kern="1200" dirty="0">
                <a:solidFill>
                  <a:srgbClr val="212121"/>
                </a:solidFill>
                <a:latin typeface="Cambria" panose="02040503050406030204" pitchFamily="18" charset="0"/>
                <a:ea typeface="Cambria" panose="02040503050406030204" pitchFamily="18" charset="0"/>
                <a:cs typeface="+mn-cs"/>
              </a:rPr>
              <a:t>Children of the </a:t>
            </a:r>
            <a:r>
              <a:rPr lang="en-US" sz="2000" b="1" kern="1200" dirty="0">
                <a:solidFill>
                  <a:srgbClr val="C00000"/>
                </a:solidFill>
                <a:latin typeface="Cambria" panose="02040503050406030204" pitchFamily="18" charset="0"/>
                <a:ea typeface="Cambria" panose="02040503050406030204" pitchFamily="18" charset="0"/>
                <a:cs typeface="+mn-cs"/>
              </a:rPr>
              <a:t>same parent node</a:t>
            </a:r>
            <a:r>
              <a:rPr lang="en-US" sz="2000" kern="1200" dirty="0">
                <a:solidFill>
                  <a:srgbClr val="212121"/>
                </a:solidFill>
                <a:latin typeface="Cambria" panose="02040503050406030204" pitchFamily="18" charset="0"/>
                <a:ea typeface="Cambria" panose="02040503050406030204" pitchFamily="18" charset="0"/>
                <a:cs typeface="+mn-cs"/>
              </a:rPr>
              <a:t> are called siblings. {D,E} are called siblings.</a:t>
            </a:r>
          </a:p>
        </p:txBody>
      </p:sp>
      <p:pic>
        <p:nvPicPr>
          <p:cNvPr id="3" name="Picture 2">
            <a:extLst>
              <a:ext uri="{FF2B5EF4-FFF2-40B4-BE49-F238E27FC236}">
                <a16:creationId xmlns:a16="http://schemas.microsoft.com/office/drawing/2014/main" xmlns="" id="{B33B8D29-D4FB-FDCF-B4C3-478108AE8C24}"/>
              </a:ext>
            </a:extLst>
          </p:cNvPr>
          <p:cNvPicPr>
            <a:picLocks noChangeAspect="1"/>
          </p:cNvPicPr>
          <p:nvPr/>
        </p:nvPicPr>
        <p:blipFill>
          <a:blip r:embed="rId6"/>
          <a:stretch>
            <a:fillRect/>
          </a:stretch>
        </p:blipFill>
        <p:spPr>
          <a:xfrm>
            <a:off x="5280818" y="1539220"/>
            <a:ext cx="6922458" cy="4618580"/>
          </a:xfrm>
          <a:prstGeom prst="rect">
            <a:avLst/>
          </a:prstGeom>
        </p:spPr>
      </p:pic>
    </p:spTree>
    <p:extLst>
      <p:ext uri="{BB962C8B-B14F-4D97-AF65-F5344CB8AC3E}">
        <p14:creationId xmlns:p14="http://schemas.microsoft.com/office/powerpoint/2010/main" xmlns="" val="325123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Step-6: </a:t>
            </a:r>
            <a:r>
              <a:rPr lang="en-US" sz="2000" kern="1200" dirty="0">
                <a:solidFill>
                  <a:schemeClr val="tx1"/>
                </a:solidFill>
                <a:latin typeface="Cambria" panose="02040503050406030204" pitchFamily="18" charset="0"/>
                <a:ea typeface="Cambria" panose="02040503050406030204" pitchFamily="18" charset="0"/>
                <a:cs typeface="+mn-cs"/>
              </a:rPr>
              <a:t>In the last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a:t>
            </a:r>
            <a:r>
              <a:rPr lang="en-US" sz="2000" kern="1200" dirty="0">
                <a:solidFill>
                  <a:schemeClr val="tx1"/>
                </a:solidFill>
                <a:latin typeface="Cambria" panose="02040503050406030204" pitchFamily="18" charset="0"/>
                <a:ea typeface="Cambria" panose="02040503050406030204" pitchFamily="18" charset="0"/>
                <a:cs typeface="+mn-cs"/>
              </a:rPr>
              <a:t>, consisting of only a </a:t>
            </a:r>
            <a:r>
              <a:rPr lang="en-US" sz="2000" b="1" i="1" kern="1200" dirty="0">
                <a:solidFill>
                  <a:srgbClr val="C00000"/>
                </a:solidFill>
                <a:latin typeface="Cambria" panose="02040503050406030204" pitchFamily="18" charset="0"/>
                <a:ea typeface="Cambria" panose="02040503050406030204" pitchFamily="18" charset="0"/>
                <a:cs typeface="+mn-cs"/>
              </a:rPr>
              <a:t>single node</a:t>
            </a:r>
            <a:r>
              <a:rPr lang="en-US" sz="2000" kern="1200" dirty="0">
                <a:solidFill>
                  <a:schemeClr val="tx1"/>
                </a:solidFill>
                <a:latin typeface="Cambria" panose="02040503050406030204" pitchFamily="18" charset="0"/>
                <a:ea typeface="Cambria" panose="02040503050406030204" pitchFamily="18" charset="0"/>
                <a:cs typeface="+mn-cs"/>
              </a:rPr>
              <a:t>. In this step,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a:t>
            </a:r>
            <a:r>
              <a:rPr lang="en-US" sz="2000" kern="1200" dirty="0">
                <a:solidFill>
                  <a:schemeClr val="tx1"/>
                </a:solidFill>
                <a:latin typeface="Cambria" panose="02040503050406030204" pitchFamily="18" charset="0"/>
                <a:ea typeface="Cambria" panose="02040503050406030204" pitchFamily="18" charset="0"/>
                <a:cs typeface="+mn-cs"/>
              </a:rPr>
              <a:t>, now pointing to the first element.</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xmlns=""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xmlns=""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xmlns=""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xmlns=""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38" name="TextBox 37">
            <a:extLst>
              <a:ext uri="{FF2B5EF4-FFF2-40B4-BE49-F238E27FC236}">
                <a16:creationId xmlns:a16="http://schemas.microsoft.com/office/drawing/2014/main" xmlns=""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xmlns=""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xmlns=""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xmlns=""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xmlns=""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xmlns=""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xmlns=""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xmlns=""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xmlns=""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xmlns=""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xmlns=""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xmlns=""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xmlns=""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xmlns=""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xmlns=""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xmlns=""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xmlns=""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xmlns=""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xmlns=""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xmlns=""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xmlns=""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xmlns=""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xmlns="" id="{1F4D35CE-6C2E-EF67-AC1B-89BCA5B0544F}"/>
              </a:ext>
            </a:extLst>
          </p:cNvPr>
          <p:cNvCxnSpPr>
            <a:cxnSpLocks/>
          </p:cNvCxnSpPr>
          <p:nvPr/>
        </p:nvCxnSpPr>
        <p:spPr>
          <a:xfrm>
            <a:off x="2177352"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xmlns="" id="{C1989A9B-63C6-5325-91B0-39510A96228F}"/>
              </a:ext>
            </a:extLst>
          </p:cNvPr>
          <p:cNvCxnSpPr>
            <a:cxnSpLocks/>
          </p:cNvCxnSpPr>
          <p:nvPr/>
        </p:nvCxnSpPr>
        <p:spPr>
          <a:xfrm flipV="1">
            <a:off x="2179194"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xmlns=""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xmlns="" id="{AE18A91A-D562-5CD5-88E1-998A3DFD17A6}"/>
              </a:ext>
            </a:extLst>
          </p:cNvPr>
          <p:cNvCxnSpPr>
            <a:cxnSpLocks/>
            <a:stCxn id="16" idx="3"/>
            <a:endCxn id="19" idx="0"/>
          </p:cNvCxnSpPr>
          <p:nvPr/>
        </p:nvCxnSpPr>
        <p:spPr>
          <a:xfrm flipH="1">
            <a:off x="9831723" y="3204135"/>
            <a:ext cx="326594" cy="566043"/>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xmlns="" id="{2F5279F9-C9C8-A9AC-5150-5AC8011865AB}"/>
              </a:ext>
            </a:extLst>
          </p:cNvPr>
          <p:cNvSpPr/>
          <p:nvPr/>
        </p:nvSpPr>
        <p:spPr>
          <a:xfrm>
            <a:off x="955092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14" name="Oval 13">
            <a:extLst>
              <a:ext uri="{FF2B5EF4-FFF2-40B4-BE49-F238E27FC236}">
                <a16:creationId xmlns:a16="http://schemas.microsoft.com/office/drawing/2014/main" xmlns=""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xmlns="" id="{B8BCB79E-70B4-533E-DAC2-9D893E0A04DD}"/>
              </a:ext>
            </a:extLst>
          </p:cNvPr>
          <p:cNvCxnSpPr>
            <a:cxnSpLocks/>
            <a:stCxn id="14" idx="3"/>
            <a:endCxn id="5" idx="0"/>
          </p:cNvCxnSpPr>
          <p:nvPr/>
        </p:nvCxnSpPr>
        <p:spPr>
          <a:xfrm flipH="1">
            <a:off x="7653913" y="3210700"/>
            <a:ext cx="363044" cy="559478"/>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xmlns="" id="{D4CE9C46-A19D-CB67-2676-52AC98CD7E59}"/>
              </a:ext>
            </a:extLst>
          </p:cNvPr>
          <p:cNvSpPr/>
          <p:nvPr/>
        </p:nvSpPr>
        <p:spPr>
          <a:xfrm>
            <a:off x="846654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xmlns="" id="{AD05FBAB-3721-488A-7E4E-A81EBF3857BF}"/>
              </a:ext>
            </a:extLst>
          </p:cNvPr>
          <p:cNvCxnSpPr>
            <a:cxnSpLocks/>
            <a:stCxn id="14" idx="5"/>
            <a:endCxn id="21" idx="0"/>
          </p:cNvCxnSpPr>
          <p:nvPr/>
        </p:nvCxnSpPr>
        <p:spPr>
          <a:xfrm>
            <a:off x="8414069" y="3210700"/>
            <a:ext cx="333272" cy="559478"/>
          </a:xfrm>
          <a:prstGeom prst="straightConnector1">
            <a:avLst/>
          </a:prstGeom>
          <a:noFill/>
          <a:ln w="28575" cap="flat" cmpd="sng" algn="ctr">
            <a:solidFill>
              <a:srgbClr val="B84742"/>
            </a:solidFill>
            <a:prstDash val="solid"/>
            <a:miter lim="800000"/>
            <a:tailEnd type="arrow"/>
          </a:ln>
          <a:effectLst/>
        </p:spPr>
      </p:cxnSp>
      <p:sp>
        <p:nvSpPr>
          <p:cNvPr id="5" name="Oval 4">
            <a:extLst>
              <a:ext uri="{FF2B5EF4-FFF2-40B4-BE49-F238E27FC236}">
                <a16:creationId xmlns:a16="http://schemas.microsoft.com/office/drawing/2014/main" xmlns="" id="{281F680A-A3AF-B588-B1BA-F4545509DFF4}"/>
              </a:ext>
            </a:extLst>
          </p:cNvPr>
          <p:cNvSpPr/>
          <p:nvPr/>
        </p:nvSpPr>
        <p:spPr>
          <a:xfrm>
            <a:off x="737311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xmlns="" val="1320208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74968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11, 17, 16, 24, 19, 60, 61, 57, 38</a:t>
            </a:r>
            <a:endParaRPr lang="en-IN" sz="2000" b="1" kern="1200" dirty="0">
              <a:solidFill>
                <a:srgbClr val="212121"/>
              </a:solidFill>
              <a:latin typeface="Cambria" panose="02040503050406030204" pitchFamily="18" charset="0"/>
              <a:ea typeface="Cambria" panose="02040503050406030204" pitchFamily="18" charset="0"/>
              <a:cs typeface="+mn-cs"/>
            </a:endParaRP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a:p>
            <a:pPr marL="457200" indent="-457200" algn="just">
              <a:spcBef>
                <a:spcPts val="1333"/>
              </a:spcBef>
              <a:buClr>
                <a:srgbClr val="B84742"/>
              </a:buClr>
              <a:buFont typeface="+mj-lt"/>
              <a:buAutoNum type="arabicPeriod"/>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10, 19, 27, 25, 18, 45, 42, 63, 58, 29</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a:t>
            </a:r>
            <a:r>
              <a:rPr lang="en-US" sz="2267" b="1" kern="1200" dirty="0">
                <a:solidFill>
                  <a:srgbClr val="212121"/>
                </a:solidFill>
                <a:latin typeface="Cambria" panose="02040503050406030204" pitchFamily="18" charset="0"/>
                <a:ea typeface="Cambria" panose="02040503050406030204" pitchFamily="18" charset="0"/>
                <a:cs typeface="+mn-cs"/>
              </a:rPr>
              <a:t>-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endParaRPr lang="en-IN" sz="2000" b="1"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xmlns="" val="17946792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75960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11, 17, 16, 24, 19, 60, 61, 57, 38</a:t>
            </a:r>
            <a:endParaRPr lang="en-IN" sz="2000" b="1" kern="1200" dirty="0">
              <a:solidFill>
                <a:srgbClr val="212121"/>
              </a:solidFill>
              <a:latin typeface="Cambria" panose="02040503050406030204" pitchFamily="18" charset="0"/>
              <a:ea typeface="Cambria" panose="02040503050406030204" pitchFamily="18" charset="0"/>
              <a:cs typeface="+mn-cs"/>
            </a:endParaRP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p:txBody>
      </p:sp>
      <p:pic>
        <p:nvPicPr>
          <p:cNvPr id="3" name="Picture 2">
            <a:extLst>
              <a:ext uri="{FF2B5EF4-FFF2-40B4-BE49-F238E27FC236}">
                <a16:creationId xmlns:a16="http://schemas.microsoft.com/office/drawing/2014/main" xmlns="" id="{7F2B22B1-BA66-D6B6-0308-FEA0CCF43EC3}"/>
              </a:ext>
            </a:extLst>
          </p:cNvPr>
          <p:cNvPicPr>
            <a:picLocks noChangeAspect="1"/>
          </p:cNvPicPr>
          <p:nvPr/>
        </p:nvPicPr>
        <p:blipFill rotWithShape="1">
          <a:blip r:embed="rId6"/>
          <a:srcRect l="7188" t="6356" r="5520" b="15637"/>
          <a:stretch/>
        </p:blipFill>
        <p:spPr>
          <a:xfrm>
            <a:off x="2811606" y="2556642"/>
            <a:ext cx="6558857" cy="3668982"/>
          </a:xfrm>
          <a:prstGeom prst="rect">
            <a:avLst/>
          </a:prstGeom>
        </p:spPr>
      </p:pic>
    </p:spTree>
    <p:extLst>
      <p:ext uri="{BB962C8B-B14F-4D97-AF65-F5344CB8AC3E}">
        <p14:creationId xmlns:p14="http://schemas.microsoft.com/office/powerpoint/2010/main" xmlns="" val="3987253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800709"/>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startAt="2"/>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10, 19, 27, 25, 18, 45, 42, 63, 58, 29</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a:t>
            </a:r>
            <a:r>
              <a:rPr lang="en-US" sz="2267" b="1" kern="1200" dirty="0">
                <a:solidFill>
                  <a:srgbClr val="212121"/>
                </a:solidFill>
                <a:latin typeface="Cambria" panose="02040503050406030204" pitchFamily="18" charset="0"/>
                <a:ea typeface="Cambria" panose="02040503050406030204" pitchFamily="18" charset="0"/>
                <a:cs typeface="+mn-cs"/>
              </a:rPr>
              <a:t>-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endParaRPr lang="en-IN" sz="2000" b="1" kern="1200" dirty="0">
              <a:solidFill>
                <a:srgbClr val="212121"/>
              </a:solidFill>
              <a:latin typeface="Cambria" panose="02040503050406030204" pitchFamily="18" charset="0"/>
              <a:ea typeface="Cambria" panose="02040503050406030204" pitchFamily="18" charset="0"/>
              <a:cs typeface="+mn-cs"/>
            </a:endParaRPr>
          </a:p>
        </p:txBody>
      </p:sp>
      <p:pic>
        <p:nvPicPr>
          <p:cNvPr id="3" name="Picture 2">
            <a:extLst>
              <a:ext uri="{FF2B5EF4-FFF2-40B4-BE49-F238E27FC236}">
                <a16:creationId xmlns:a16="http://schemas.microsoft.com/office/drawing/2014/main" xmlns="" id="{B6C99AEA-02C4-F165-A8E8-39A6FD49010A}"/>
              </a:ext>
            </a:extLst>
          </p:cNvPr>
          <p:cNvPicPr>
            <a:picLocks noChangeAspect="1"/>
          </p:cNvPicPr>
          <p:nvPr/>
        </p:nvPicPr>
        <p:blipFill rotWithShape="1">
          <a:blip r:embed="rId6"/>
          <a:srcRect l="10104" t="8317" r="18125" b="13361"/>
          <a:stretch/>
        </p:blipFill>
        <p:spPr>
          <a:xfrm>
            <a:off x="3175115" y="2519680"/>
            <a:ext cx="5831840" cy="4211103"/>
          </a:xfrm>
          <a:prstGeom prst="rect">
            <a:avLst/>
          </a:prstGeom>
        </p:spPr>
      </p:pic>
    </p:spTree>
    <p:extLst>
      <p:ext uri="{BB962C8B-B14F-4D97-AF65-F5344CB8AC3E}">
        <p14:creationId xmlns:p14="http://schemas.microsoft.com/office/powerpoint/2010/main" xmlns="" val="8774258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95480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Method to convert General Tree to Binary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3707447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1298" y="764319"/>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1:</a:t>
            </a:r>
          </a:p>
        </p:txBody>
      </p:sp>
      <p:grpSp>
        <p:nvGrpSpPr>
          <p:cNvPr id="2" name="Group 1">
            <a:extLst>
              <a:ext uri="{FF2B5EF4-FFF2-40B4-BE49-F238E27FC236}">
                <a16:creationId xmlns:a16="http://schemas.microsoft.com/office/drawing/2014/main" xmlns="" id="{7F9E5C96-6DF3-3EFB-4B8F-CD4BBB8EE4B8}"/>
              </a:ext>
            </a:extLst>
          </p:cNvPr>
          <p:cNvGrpSpPr/>
          <p:nvPr/>
        </p:nvGrpSpPr>
        <p:grpSpPr>
          <a:xfrm>
            <a:off x="123379" y="2270886"/>
            <a:ext cx="4203389" cy="3596089"/>
            <a:chOff x="380999" y="990599"/>
            <a:chExt cx="3141514" cy="2687632"/>
          </a:xfrm>
        </p:grpSpPr>
        <p:sp>
          <p:nvSpPr>
            <p:cNvPr id="3" name="Oval 2">
              <a:extLst>
                <a:ext uri="{FF2B5EF4-FFF2-40B4-BE49-F238E27FC236}">
                  <a16:creationId xmlns:a16="http://schemas.microsoft.com/office/drawing/2014/main" xmlns="" id="{BFBC6DF1-8DCA-6E77-029A-106EA71BE56B}"/>
                </a:ext>
              </a:extLst>
            </p:cNvPr>
            <p:cNvSpPr/>
            <p:nvPr/>
          </p:nvSpPr>
          <p:spPr>
            <a:xfrm>
              <a:off x="1808440" y="990599"/>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4" name="Oval 3">
              <a:extLst>
                <a:ext uri="{FF2B5EF4-FFF2-40B4-BE49-F238E27FC236}">
                  <a16:creationId xmlns:a16="http://schemas.microsoft.com/office/drawing/2014/main" xmlns="" id="{F5B5E822-A07E-2AD0-E8A0-15B34D0954BD}"/>
                </a:ext>
              </a:extLst>
            </p:cNvPr>
            <p:cNvSpPr/>
            <p:nvPr/>
          </p:nvSpPr>
          <p:spPr>
            <a:xfrm>
              <a:off x="741639" y="1676508"/>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5" name="Oval 4">
              <a:extLst>
                <a:ext uri="{FF2B5EF4-FFF2-40B4-BE49-F238E27FC236}">
                  <a16:creationId xmlns:a16="http://schemas.microsoft.com/office/drawing/2014/main" xmlns="" id="{C7675AD1-CCBF-D81A-DBF5-F0B081F2118E}"/>
                </a:ext>
              </a:extLst>
            </p:cNvPr>
            <p:cNvSpPr/>
            <p:nvPr/>
          </p:nvSpPr>
          <p:spPr>
            <a:xfrm>
              <a:off x="2584690" y="1652766"/>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6" name="Oval 5">
              <a:extLst>
                <a:ext uri="{FF2B5EF4-FFF2-40B4-BE49-F238E27FC236}">
                  <a16:creationId xmlns:a16="http://schemas.microsoft.com/office/drawing/2014/main" xmlns="" id="{27F10B58-78D6-078D-914F-4443C665CFAF}"/>
                </a:ext>
              </a:extLst>
            </p:cNvPr>
            <p:cNvSpPr/>
            <p:nvPr/>
          </p:nvSpPr>
          <p:spPr>
            <a:xfrm>
              <a:off x="380999" y="248457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7" name="Oval 6">
              <a:extLst>
                <a:ext uri="{FF2B5EF4-FFF2-40B4-BE49-F238E27FC236}">
                  <a16:creationId xmlns:a16="http://schemas.microsoft.com/office/drawing/2014/main" xmlns="" id="{F73646BA-B379-44CC-776C-D681E00E5705}"/>
                </a:ext>
              </a:extLst>
            </p:cNvPr>
            <p:cNvSpPr/>
            <p:nvPr/>
          </p:nvSpPr>
          <p:spPr>
            <a:xfrm>
              <a:off x="1050640" y="247689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8" name="Oval 7">
              <a:extLst>
                <a:ext uri="{FF2B5EF4-FFF2-40B4-BE49-F238E27FC236}">
                  <a16:creationId xmlns:a16="http://schemas.microsoft.com/office/drawing/2014/main" xmlns="" id="{082C8782-8EA7-7A5E-411B-25BE10D70839}"/>
                </a:ext>
              </a:extLst>
            </p:cNvPr>
            <p:cNvSpPr/>
            <p:nvPr/>
          </p:nvSpPr>
          <p:spPr>
            <a:xfrm>
              <a:off x="2061339" y="248457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9" name="Oval 8">
              <a:extLst>
                <a:ext uri="{FF2B5EF4-FFF2-40B4-BE49-F238E27FC236}">
                  <a16:creationId xmlns:a16="http://schemas.microsoft.com/office/drawing/2014/main" xmlns="" id="{37780495-E2F6-0CB3-5F34-8D360AC63D7E}"/>
                </a:ext>
              </a:extLst>
            </p:cNvPr>
            <p:cNvSpPr/>
            <p:nvPr/>
          </p:nvSpPr>
          <p:spPr>
            <a:xfrm>
              <a:off x="2594740" y="248457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10" name="Oval 9">
              <a:extLst>
                <a:ext uri="{FF2B5EF4-FFF2-40B4-BE49-F238E27FC236}">
                  <a16:creationId xmlns:a16="http://schemas.microsoft.com/office/drawing/2014/main" xmlns="" id="{5901961F-590B-CF7A-0BE5-4FAB9BC0A987}"/>
                </a:ext>
              </a:extLst>
            </p:cNvPr>
            <p:cNvSpPr/>
            <p:nvPr/>
          </p:nvSpPr>
          <p:spPr>
            <a:xfrm>
              <a:off x="1782749" y="3301553"/>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11" name="Oval 10">
              <a:extLst>
                <a:ext uri="{FF2B5EF4-FFF2-40B4-BE49-F238E27FC236}">
                  <a16:creationId xmlns:a16="http://schemas.microsoft.com/office/drawing/2014/main" xmlns="" id="{B7FB8A63-F561-8981-A6A6-2DE4087DD7EF}"/>
                </a:ext>
              </a:extLst>
            </p:cNvPr>
            <p:cNvSpPr/>
            <p:nvPr/>
          </p:nvSpPr>
          <p:spPr>
            <a:xfrm>
              <a:off x="1142999" y="3301553"/>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2" name="Oval 11">
              <a:extLst>
                <a:ext uri="{FF2B5EF4-FFF2-40B4-BE49-F238E27FC236}">
                  <a16:creationId xmlns:a16="http://schemas.microsoft.com/office/drawing/2014/main" xmlns="" id="{01BE5006-5747-D806-5484-689C161AE8DE}"/>
                </a:ext>
              </a:extLst>
            </p:cNvPr>
            <p:cNvSpPr/>
            <p:nvPr/>
          </p:nvSpPr>
          <p:spPr>
            <a:xfrm>
              <a:off x="3145835" y="247689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13" name="Straight Arrow Connector 12">
              <a:extLst>
                <a:ext uri="{FF2B5EF4-FFF2-40B4-BE49-F238E27FC236}">
                  <a16:creationId xmlns:a16="http://schemas.microsoft.com/office/drawing/2014/main" xmlns="" id="{69EB638F-0365-7894-D88E-8375E5D559EC}"/>
                </a:ext>
              </a:extLst>
            </p:cNvPr>
            <p:cNvCxnSpPr>
              <a:stCxn id="4" idx="3"/>
              <a:endCxn id="6" idx="0"/>
            </p:cNvCxnSpPr>
            <p:nvPr/>
          </p:nvCxnSpPr>
          <p:spPr>
            <a:xfrm flipH="1">
              <a:off x="569338" y="1998023"/>
              <a:ext cx="227464" cy="486552"/>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xmlns="" id="{10B14A09-21B5-9B4E-C906-7C391C9BEF6A}"/>
                </a:ext>
              </a:extLst>
            </p:cNvPr>
            <p:cNvCxnSpPr>
              <a:stCxn id="3" idx="3"/>
              <a:endCxn id="4" idx="7"/>
            </p:cNvCxnSpPr>
            <p:nvPr/>
          </p:nvCxnSpPr>
          <p:spPr>
            <a:xfrm flipH="1">
              <a:off x="1063153" y="1312114"/>
              <a:ext cx="800450" cy="419558"/>
            </a:xfrm>
            <a:prstGeom prst="straightConnector1">
              <a:avLst/>
            </a:prstGeom>
            <a:noFill/>
            <a:ln w="28575" cap="flat" cmpd="sng" algn="ctr">
              <a:solidFill>
                <a:srgbClr val="B84742"/>
              </a:solidFill>
              <a:prstDash val="solid"/>
              <a:miter lim="800000"/>
              <a:tailEnd type="arrow"/>
            </a:ln>
            <a:effectLst/>
          </p:spPr>
        </p:cxnSp>
        <p:cxnSp>
          <p:nvCxnSpPr>
            <p:cNvPr id="15" name="Straight Arrow Connector 14">
              <a:extLst>
                <a:ext uri="{FF2B5EF4-FFF2-40B4-BE49-F238E27FC236}">
                  <a16:creationId xmlns:a16="http://schemas.microsoft.com/office/drawing/2014/main" xmlns="" id="{BD32D4E5-05E3-C99B-8B7A-46C936620F94}"/>
                </a:ext>
              </a:extLst>
            </p:cNvPr>
            <p:cNvCxnSpPr>
              <a:stCxn id="3" idx="5"/>
              <a:endCxn id="5" idx="1"/>
            </p:cNvCxnSpPr>
            <p:nvPr/>
          </p:nvCxnSpPr>
          <p:spPr>
            <a:xfrm>
              <a:off x="2129955" y="1312114"/>
              <a:ext cx="509898" cy="395816"/>
            </a:xfrm>
            <a:prstGeom prst="straightConnector1">
              <a:avLst/>
            </a:prstGeom>
            <a:noFill/>
            <a:ln w="28575" cap="flat" cmpd="sng" algn="ctr">
              <a:solidFill>
                <a:srgbClr val="B84742"/>
              </a:solidFill>
              <a:prstDash val="solid"/>
              <a:miter lim="800000"/>
              <a:tailEnd type="arrow"/>
            </a:ln>
            <a:effectLst/>
          </p:spPr>
        </p:cxnSp>
        <p:cxnSp>
          <p:nvCxnSpPr>
            <p:cNvPr id="16" name="Straight Arrow Connector 15">
              <a:extLst>
                <a:ext uri="{FF2B5EF4-FFF2-40B4-BE49-F238E27FC236}">
                  <a16:creationId xmlns:a16="http://schemas.microsoft.com/office/drawing/2014/main" xmlns="" id="{C3CB65C5-39AE-148F-6753-53FDA3B4E87A}"/>
                </a:ext>
              </a:extLst>
            </p:cNvPr>
            <p:cNvCxnSpPr>
              <a:stCxn id="4" idx="5"/>
              <a:endCxn id="7" idx="0"/>
            </p:cNvCxnSpPr>
            <p:nvPr/>
          </p:nvCxnSpPr>
          <p:spPr>
            <a:xfrm>
              <a:off x="1063153" y="1998023"/>
              <a:ext cx="175826" cy="478872"/>
            </a:xfrm>
            <a:prstGeom prst="straightConnector1">
              <a:avLst/>
            </a:prstGeom>
            <a:noFill/>
            <a:ln w="28575" cap="flat" cmpd="sng" algn="ctr">
              <a:solidFill>
                <a:srgbClr val="B84742"/>
              </a:solidFill>
              <a:prstDash val="solid"/>
              <a:miter lim="800000"/>
              <a:tailEnd type="arrow"/>
            </a:ln>
            <a:effectLst/>
          </p:spPr>
        </p:cxnSp>
        <p:cxnSp>
          <p:nvCxnSpPr>
            <p:cNvPr id="17" name="Straight Arrow Connector 16">
              <a:extLst>
                <a:ext uri="{FF2B5EF4-FFF2-40B4-BE49-F238E27FC236}">
                  <a16:creationId xmlns:a16="http://schemas.microsoft.com/office/drawing/2014/main" xmlns="" id="{BDC93A9B-1B5A-E029-7966-40A510E4F229}"/>
                </a:ext>
              </a:extLst>
            </p:cNvPr>
            <p:cNvCxnSpPr>
              <a:stCxn id="5" idx="3"/>
              <a:endCxn id="8" idx="0"/>
            </p:cNvCxnSpPr>
            <p:nvPr/>
          </p:nvCxnSpPr>
          <p:spPr>
            <a:xfrm flipH="1">
              <a:off x="2249678" y="1974281"/>
              <a:ext cx="390175" cy="510294"/>
            </a:xfrm>
            <a:prstGeom prst="straightConnector1">
              <a:avLst/>
            </a:prstGeom>
            <a:noFill/>
            <a:ln w="28575" cap="flat" cmpd="sng" algn="ctr">
              <a:solidFill>
                <a:srgbClr val="B84742"/>
              </a:solidFill>
              <a:prstDash val="solid"/>
              <a:miter lim="800000"/>
              <a:tailEnd type="arrow"/>
            </a:ln>
            <a:effectLst/>
          </p:spPr>
        </p:cxnSp>
        <p:cxnSp>
          <p:nvCxnSpPr>
            <p:cNvPr id="18" name="Straight Arrow Connector 17">
              <a:extLst>
                <a:ext uri="{FF2B5EF4-FFF2-40B4-BE49-F238E27FC236}">
                  <a16:creationId xmlns:a16="http://schemas.microsoft.com/office/drawing/2014/main" xmlns="" id="{72C3C008-B214-DB7F-0F76-06DFBAEC3386}"/>
                </a:ext>
              </a:extLst>
            </p:cNvPr>
            <p:cNvCxnSpPr>
              <a:stCxn id="5" idx="4"/>
              <a:endCxn id="9" idx="0"/>
            </p:cNvCxnSpPr>
            <p:nvPr/>
          </p:nvCxnSpPr>
          <p:spPr>
            <a:xfrm>
              <a:off x="2773029" y="2029444"/>
              <a:ext cx="10050" cy="455131"/>
            </a:xfrm>
            <a:prstGeom prst="straightConnector1">
              <a:avLst/>
            </a:prstGeom>
            <a:noFill/>
            <a:ln w="28575" cap="flat" cmpd="sng" algn="ctr">
              <a:solidFill>
                <a:srgbClr val="B84742"/>
              </a:solidFill>
              <a:prstDash val="solid"/>
              <a:miter lim="800000"/>
              <a:tailEnd type="arrow"/>
            </a:ln>
            <a:effectLst/>
          </p:spPr>
        </p:cxnSp>
        <p:cxnSp>
          <p:nvCxnSpPr>
            <p:cNvPr id="19" name="Straight Arrow Connector 18">
              <a:extLst>
                <a:ext uri="{FF2B5EF4-FFF2-40B4-BE49-F238E27FC236}">
                  <a16:creationId xmlns:a16="http://schemas.microsoft.com/office/drawing/2014/main" xmlns="" id="{389245AE-DA35-8861-ADA0-BEC28A7BF2DB}"/>
                </a:ext>
              </a:extLst>
            </p:cNvPr>
            <p:cNvCxnSpPr>
              <a:stCxn id="8" idx="3"/>
              <a:endCxn id="10" idx="0"/>
            </p:cNvCxnSpPr>
            <p:nvPr/>
          </p:nvCxnSpPr>
          <p:spPr>
            <a:xfrm flipH="1">
              <a:off x="1971088" y="2806090"/>
              <a:ext cx="145414" cy="495463"/>
            </a:xfrm>
            <a:prstGeom prst="straightConnector1">
              <a:avLst/>
            </a:prstGeom>
            <a:noFill/>
            <a:ln w="28575" cap="flat" cmpd="sng" algn="ctr">
              <a:solidFill>
                <a:srgbClr val="B84742"/>
              </a:solidFill>
              <a:prstDash val="solid"/>
              <a:miter lim="800000"/>
              <a:tailEnd type="arrow"/>
            </a:ln>
            <a:effectLst/>
          </p:spPr>
        </p:cxnSp>
        <p:cxnSp>
          <p:nvCxnSpPr>
            <p:cNvPr id="20" name="Straight Arrow Connector 19">
              <a:extLst>
                <a:ext uri="{FF2B5EF4-FFF2-40B4-BE49-F238E27FC236}">
                  <a16:creationId xmlns:a16="http://schemas.microsoft.com/office/drawing/2014/main" xmlns="" id="{1DDDA172-8BAE-62C4-9322-E720B17BF9E9}"/>
                </a:ext>
              </a:extLst>
            </p:cNvPr>
            <p:cNvCxnSpPr>
              <a:stCxn id="7" idx="4"/>
              <a:endCxn id="11" idx="0"/>
            </p:cNvCxnSpPr>
            <p:nvPr/>
          </p:nvCxnSpPr>
          <p:spPr>
            <a:xfrm>
              <a:off x="1238979" y="2853573"/>
              <a:ext cx="92359" cy="447980"/>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xmlns="" id="{A424D9B4-25B2-581C-0D45-DE0E4656AF7C}"/>
                </a:ext>
              </a:extLst>
            </p:cNvPr>
            <p:cNvCxnSpPr>
              <a:stCxn id="5" idx="5"/>
              <a:endCxn id="12" idx="0"/>
            </p:cNvCxnSpPr>
            <p:nvPr/>
          </p:nvCxnSpPr>
          <p:spPr>
            <a:xfrm>
              <a:off x="2906205" y="1974281"/>
              <a:ext cx="427969" cy="502614"/>
            </a:xfrm>
            <a:prstGeom prst="straightConnector1">
              <a:avLst/>
            </a:prstGeom>
            <a:noFill/>
            <a:ln w="28575" cap="flat" cmpd="sng" algn="ctr">
              <a:solidFill>
                <a:srgbClr val="B84742"/>
              </a:solidFill>
              <a:prstDash val="solid"/>
              <a:miter lim="800000"/>
              <a:tailEnd type="arrow"/>
            </a:ln>
            <a:effectLst/>
          </p:spPr>
        </p:cxnSp>
        <p:sp>
          <p:nvSpPr>
            <p:cNvPr id="22" name="Oval 21">
              <a:extLst>
                <a:ext uri="{FF2B5EF4-FFF2-40B4-BE49-F238E27FC236}">
                  <a16:creationId xmlns:a16="http://schemas.microsoft.com/office/drawing/2014/main" xmlns="" id="{6AEBFF6E-AF13-9D0C-4276-AB5C7B16B7F3}"/>
                </a:ext>
              </a:extLst>
            </p:cNvPr>
            <p:cNvSpPr/>
            <p:nvPr/>
          </p:nvSpPr>
          <p:spPr>
            <a:xfrm>
              <a:off x="2330596" y="3301553"/>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cxnSp>
          <p:nvCxnSpPr>
            <p:cNvPr id="23" name="Straight Arrow Connector 22">
              <a:extLst>
                <a:ext uri="{FF2B5EF4-FFF2-40B4-BE49-F238E27FC236}">
                  <a16:creationId xmlns:a16="http://schemas.microsoft.com/office/drawing/2014/main" xmlns="" id="{C31BC3F5-F804-0B89-C72F-A0653DB39D84}"/>
                </a:ext>
              </a:extLst>
            </p:cNvPr>
            <p:cNvCxnSpPr>
              <a:stCxn id="8" idx="5"/>
              <a:endCxn id="22" idx="0"/>
            </p:cNvCxnSpPr>
            <p:nvPr/>
          </p:nvCxnSpPr>
          <p:spPr>
            <a:xfrm>
              <a:off x="2382854" y="2806090"/>
              <a:ext cx="136082" cy="495463"/>
            </a:xfrm>
            <a:prstGeom prst="straightConnector1">
              <a:avLst/>
            </a:prstGeom>
            <a:noFill/>
            <a:ln w="28575" cap="flat" cmpd="sng" algn="ctr">
              <a:solidFill>
                <a:srgbClr val="B84742"/>
              </a:solidFill>
              <a:prstDash val="solid"/>
              <a:miter lim="800000"/>
              <a:tailEnd type="arrow"/>
            </a:ln>
            <a:effectLst/>
          </p:spPr>
        </p:cxnSp>
      </p:grpSp>
      <p:sp>
        <p:nvSpPr>
          <p:cNvPr id="24" name="Oval 23">
            <a:extLst>
              <a:ext uri="{FF2B5EF4-FFF2-40B4-BE49-F238E27FC236}">
                <a16:creationId xmlns:a16="http://schemas.microsoft.com/office/drawing/2014/main" xmlns="" id="{247D6562-DAAF-78F7-35DE-3C279451E2E8}"/>
              </a:ext>
            </a:extLst>
          </p:cNvPr>
          <p:cNvSpPr/>
          <p:nvPr/>
        </p:nvSpPr>
        <p:spPr>
          <a:xfrm>
            <a:off x="4756356" y="211328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25" name="Oval 24">
            <a:extLst>
              <a:ext uri="{FF2B5EF4-FFF2-40B4-BE49-F238E27FC236}">
                <a16:creationId xmlns:a16="http://schemas.microsoft.com/office/drawing/2014/main" xmlns="" id="{4CA0A812-8EF3-2559-53FA-AE034F71D6D1}"/>
              </a:ext>
            </a:extLst>
          </p:cNvPr>
          <p:cNvSpPr/>
          <p:nvPr/>
        </p:nvSpPr>
        <p:spPr>
          <a:xfrm>
            <a:off x="4756356" y="3135256"/>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26" name="Oval 25">
            <a:extLst>
              <a:ext uri="{FF2B5EF4-FFF2-40B4-BE49-F238E27FC236}">
                <a16:creationId xmlns:a16="http://schemas.microsoft.com/office/drawing/2014/main" xmlns="" id="{787CE63C-5FFE-47DA-20E6-5C9730044A4C}"/>
              </a:ext>
            </a:extLst>
          </p:cNvPr>
          <p:cNvSpPr/>
          <p:nvPr/>
        </p:nvSpPr>
        <p:spPr>
          <a:xfrm>
            <a:off x="6301670" y="3129292"/>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27" name="Oval 26">
            <a:extLst>
              <a:ext uri="{FF2B5EF4-FFF2-40B4-BE49-F238E27FC236}">
                <a16:creationId xmlns:a16="http://schemas.microsoft.com/office/drawing/2014/main" xmlns="" id="{38E7BD37-BC51-0782-63D5-C831BD4BD007}"/>
              </a:ext>
            </a:extLst>
          </p:cNvPr>
          <p:cNvSpPr/>
          <p:nvPr/>
        </p:nvSpPr>
        <p:spPr>
          <a:xfrm>
            <a:off x="4756356" y="4285212"/>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28" name="Oval 27">
            <a:extLst>
              <a:ext uri="{FF2B5EF4-FFF2-40B4-BE49-F238E27FC236}">
                <a16:creationId xmlns:a16="http://schemas.microsoft.com/office/drawing/2014/main" xmlns="" id="{67F94F2B-3886-B6C8-F766-8759EED31602}"/>
              </a:ext>
            </a:extLst>
          </p:cNvPr>
          <p:cNvSpPr/>
          <p:nvPr/>
        </p:nvSpPr>
        <p:spPr>
          <a:xfrm>
            <a:off x="5581366" y="427657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29" name="Oval 28">
            <a:extLst>
              <a:ext uri="{FF2B5EF4-FFF2-40B4-BE49-F238E27FC236}">
                <a16:creationId xmlns:a16="http://schemas.microsoft.com/office/drawing/2014/main" xmlns="" id="{A439B6AF-7469-4EFD-4FDA-EE66F96936FE}"/>
              </a:ext>
            </a:extLst>
          </p:cNvPr>
          <p:cNvSpPr/>
          <p:nvPr/>
        </p:nvSpPr>
        <p:spPr>
          <a:xfrm>
            <a:off x="6301670" y="4303304"/>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30" name="Oval 29">
            <a:extLst>
              <a:ext uri="{FF2B5EF4-FFF2-40B4-BE49-F238E27FC236}">
                <a16:creationId xmlns:a16="http://schemas.microsoft.com/office/drawing/2014/main" xmlns="" id="{7D5285CB-5033-40F2-5B58-6917A643FBC3}"/>
              </a:ext>
            </a:extLst>
          </p:cNvPr>
          <p:cNvSpPr/>
          <p:nvPr/>
        </p:nvSpPr>
        <p:spPr>
          <a:xfrm>
            <a:off x="7198268" y="4303304"/>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31" name="Oval 30">
            <a:extLst>
              <a:ext uri="{FF2B5EF4-FFF2-40B4-BE49-F238E27FC236}">
                <a16:creationId xmlns:a16="http://schemas.microsoft.com/office/drawing/2014/main" xmlns="" id="{3F51C86D-41FD-BFA6-B14A-8579186F7347}"/>
              </a:ext>
            </a:extLst>
          </p:cNvPr>
          <p:cNvSpPr/>
          <p:nvPr/>
        </p:nvSpPr>
        <p:spPr>
          <a:xfrm>
            <a:off x="6301670" y="5380945"/>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32" name="Oval 31">
            <a:extLst>
              <a:ext uri="{FF2B5EF4-FFF2-40B4-BE49-F238E27FC236}">
                <a16:creationId xmlns:a16="http://schemas.microsoft.com/office/drawing/2014/main" xmlns="" id="{0CE89436-45CE-E125-0EC9-06CB5B35101E}"/>
              </a:ext>
            </a:extLst>
          </p:cNvPr>
          <p:cNvSpPr/>
          <p:nvPr/>
        </p:nvSpPr>
        <p:spPr>
          <a:xfrm>
            <a:off x="5581366" y="5384819"/>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33" name="Oval 32">
            <a:extLst>
              <a:ext uri="{FF2B5EF4-FFF2-40B4-BE49-F238E27FC236}">
                <a16:creationId xmlns:a16="http://schemas.microsoft.com/office/drawing/2014/main" xmlns="" id="{C0993736-1905-E8CF-1207-B5B867969E7E}"/>
              </a:ext>
            </a:extLst>
          </p:cNvPr>
          <p:cNvSpPr/>
          <p:nvPr/>
        </p:nvSpPr>
        <p:spPr>
          <a:xfrm>
            <a:off x="8048028" y="4303304"/>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34" name="Straight Arrow Connector 33">
            <a:extLst>
              <a:ext uri="{FF2B5EF4-FFF2-40B4-BE49-F238E27FC236}">
                <a16:creationId xmlns:a16="http://schemas.microsoft.com/office/drawing/2014/main" xmlns="" id="{2902F21C-9C91-123A-F56A-B0DBE15BE683}"/>
              </a:ext>
            </a:extLst>
          </p:cNvPr>
          <p:cNvCxnSpPr>
            <a:stCxn id="25" idx="4"/>
            <a:endCxn id="27" idx="0"/>
          </p:cNvCxnSpPr>
          <p:nvPr/>
        </p:nvCxnSpPr>
        <p:spPr>
          <a:xfrm>
            <a:off x="5008356" y="3639256"/>
            <a:ext cx="0" cy="645956"/>
          </a:xfrm>
          <a:prstGeom prst="straightConnector1">
            <a:avLst/>
          </a:prstGeom>
          <a:noFill/>
          <a:ln w="28575" cap="flat" cmpd="sng" algn="ctr">
            <a:solidFill>
              <a:srgbClr val="B84742"/>
            </a:solidFill>
            <a:prstDash val="solid"/>
            <a:miter lim="800000"/>
            <a:tailEnd type="arrow"/>
          </a:ln>
          <a:effectLst/>
        </p:spPr>
      </p:cxnSp>
      <p:cxnSp>
        <p:nvCxnSpPr>
          <p:cNvPr id="35" name="Straight Arrow Connector 34">
            <a:extLst>
              <a:ext uri="{FF2B5EF4-FFF2-40B4-BE49-F238E27FC236}">
                <a16:creationId xmlns:a16="http://schemas.microsoft.com/office/drawing/2014/main" xmlns="" id="{8C2B6A99-32FC-1ECD-091E-14EB0DF66354}"/>
              </a:ext>
            </a:extLst>
          </p:cNvPr>
          <p:cNvCxnSpPr>
            <a:stCxn id="24" idx="4"/>
            <a:endCxn id="25" idx="0"/>
          </p:cNvCxnSpPr>
          <p:nvPr/>
        </p:nvCxnSpPr>
        <p:spPr>
          <a:xfrm>
            <a:off x="5008356" y="2617280"/>
            <a:ext cx="0" cy="517976"/>
          </a:xfrm>
          <a:prstGeom prst="straightConnector1">
            <a:avLst/>
          </a:prstGeom>
          <a:noFill/>
          <a:ln w="28575" cap="flat" cmpd="sng" algn="ctr">
            <a:solidFill>
              <a:srgbClr val="B84742"/>
            </a:solidFill>
            <a:prstDash val="solid"/>
            <a:miter lim="800000"/>
            <a:tailEnd type="arrow"/>
          </a:ln>
          <a:effectLst/>
        </p:spPr>
      </p:cxnSp>
      <p:cxnSp>
        <p:nvCxnSpPr>
          <p:cNvPr id="36" name="Straight Arrow Connector 35">
            <a:extLst>
              <a:ext uri="{FF2B5EF4-FFF2-40B4-BE49-F238E27FC236}">
                <a16:creationId xmlns:a16="http://schemas.microsoft.com/office/drawing/2014/main" xmlns="" id="{38A1CBC5-A6E0-37FB-00CE-0D0D08F67814}"/>
              </a:ext>
            </a:extLst>
          </p:cNvPr>
          <p:cNvCxnSpPr>
            <a:stCxn id="25" idx="6"/>
            <a:endCxn id="26" idx="2"/>
          </p:cNvCxnSpPr>
          <p:nvPr/>
        </p:nvCxnSpPr>
        <p:spPr>
          <a:xfrm flipV="1">
            <a:off x="5260356" y="3381292"/>
            <a:ext cx="1041314" cy="5964"/>
          </a:xfrm>
          <a:prstGeom prst="straightConnector1">
            <a:avLst/>
          </a:prstGeom>
          <a:noFill/>
          <a:ln w="28575" cap="flat" cmpd="sng" algn="ctr">
            <a:solidFill>
              <a:srgbClr val="B84742"/>
            </a:solidFill>
            <a:prstDash val="solid"/>
            <a:miter lim="800000"/>
            <a:tailEnd type="arrow"/>
          </a:ln>
          <a:effectLst/>
        </p:spPr>
      </p:cxnSp>
      <p:cxnSp>
        <p:nvCxnSpPr>
          <p:cNvPr id="37" name="Straight Arrow Connector 36">
            <a:extLst>
              <a:ext uri="{FF2B5EF4-FFF2-40B4-BE49-F238E27FC236}">
                <a16:creationId xmlns:a16="http://schemas.microsoft.com/office/drawing/2014/main" xmlns="" id="{EB27D1D9-D368-BA10-598C-D105ED6158DA}"/>
              </a:ext>
            </a:extLst>
          </p:cNvPr>
          <p:cNvCxnSpPr>
            <a:stCxn id="27" idx="6"/>
            <a:endCxn id="28" idx="2"/>
          </p:cNvCxnSpPr>
          <p:nvPr/>
        </p:nvCxnSpPr>
        <p:spPr>
          <a:xfrm flipV="1">
            <a:off x="5260356" y="4528571"/>
            <a:ext cx="321010" cy="8641"/>
          </a:xfrm>
          <a:prstGeom prst="straightConnector1">
            <a:avLst/>
          </a:prstGeom>
          <a:noFill/>
          <a:ln w="28575" cap="flat" cmpd="sng" algn="ctr">
            <a:solidFill>
              <a:srgbClr val="B84742"/>
            </a:solidFill>
            <a:prstDash val="solid"/>
            <a:miter lim="800000"/>
            <a:tailEnd type="arrow"/>
          </a:ln>
          <a:effectLst/>
        </p:spPr>
      </p:cxnSp>
      <p:cxnSp>
        <p:nvCxnSpPr>
          <p:cNvPr id="38" name="Straight Arrow Connector 37">
            <a:extLst>
              <a:ext uri="{FF2B5EF4-FFF2-40B4-BE49-F238E27FC236}">
                <a16:creationId xmlns:a16="http://schemas.microsoft.com/office/drawing/2014/main" xmlns="" id="{654CFB18-C2D0-4C56-40DD-F917298753C2}"/>
              </a:ext>
            </a:extLst>
          </p:cNvPr>
          <p:cNvCxnSpPr>
            <a:stCxn id="26" idx="4"/>
            <a:endCxn id="29" idx="0"/>
          </p:cNvCxnSpPr>
          <p:nvPr/>
        </p:nvCxnSpPr>
        <p:spPr>
          <a:xfrm>
            <a:off x="6553670" y="3633292"/>
            <a:ext cx="0" cy="670012"/>
          </a:xfrm>
          <a:prstGeom prst="straightConnector1">
            <a:avLst/>
          </a:prstGeom>
          <a:noFill/>
          <a:ln w="28575" cap="flat" cmpd="sng" algn="ctr">
            <a:solidFill>
              <a:srgbClr val="B84742"/>
            </a:solidFill>
            <a:prstDash val="solid"/>
            <a:miter lim="800000"/>
            <a:tailEnd type="arrow"/>
          </a:ln>
          <a:effectLst/>
        </p:spPr>
      </p:cxnSp>
      <p:cxnSp>
        <p:nvCxnSpPr>
          <p:cNvPr id="39" name="Straight Arrow Connector 38">
            <a:extLst>
              <a:ext uri="{FF2B5EF4-FFF2-40B4-BE49-F238E27FC236}">
                <a16:creationId xmlns:a16="http://schemas.microsoft.com/office/drawing/2014/main" xmlns="" id="{37803142-302B-3E00-F9E5-4D933C87F44C}"/>
              </a:ext>
            </a:extLst>
          </p:cNvPr>
          <p:cNvCxnSpPr>
            <a:stCxn id="29" idx="6"/>
            <a:endCxn id="30" idx="2"/>
          </p:cNvCxnSpPr>
          <p:nvPr/>
        </p:nvCxnSpPr>
        <p:spPr>
          <a:xfrm>
            <a:off x="6805670" y="4555304"/>
            <a:ext cx="392598" cy="0"/>
          </a:xfrm>
          <a:prstGeom prst="straightConnector1">
            <a:avLst/>
          </a:prstGeom>
          <a:noFill/>
          <a:ln w="28575" cap="flat" cmpd="sng" algn="ctr">
            <a:solidFill>
              <a:srgbClr val="B84742"/>
            </a:solidFill>
            <a:prstDash val="solid"/>
            <a:miter lim="800000"/>
            <a:tailEnd type="arrow"/>
          </a:ln>
          <a:effectLst/>
        </p:spPr>
      </p:cxnSp>
      <p:cxnSp>
        <p:nvCxnSpPr>
          <p:cNvPr id="40" name="Straight Arrow Connector 39">
            <a:extLst>
              <a:ext uri="{FF2B5EF4-FFF2-40B4-BE49-F238E27FC236}">
                <a16:creationId xmlns:a16="http://schemas.microsoft.com/office/drawing/2014/main" xmlns="" id="{22A4017B-671D-0B13-A5D5-6F9170B4838D}"/>
              </a:ext>
            </a:extLst>
          </p:cNvPr>
          <p:cNvCxnSpPr>
            <a:stCxn id="29" idx="4"/>
            <a:endCxn id="31" idx="0"/>
          </p:cNvCxnSpPr>
          <p:nvPr/>
        </p:nvCxnSpPr>
        <p:spPr>
          <a:xfrm>
            <a:off x="6553670" y="4807304"/>
            <a:ext cx="0" cy="573641"/>
          </a:xfrm>
          <a:prstGeom prst="straightConnector1">
            <a:avLst/>
          </a:prstGeom>
          <a:noFill/>
          <a:ln w="28575" cap="flat" cmpd="sng" algn="ctr">
            <a:solidFill>
              <a:srgbClr val="B84742"/>
            </a:solidFill>
            <a:prstDash val="solid"/>
            <a:miter lim="800000"/>
            <a:tailEnd type="arrow"/>
          </a:ln>
          <a:effectLst/>
        </p:spPr>
      </p:cxnSp>
      <p:cxnSp>
        <p:nvCxnSpPr>
          <p:cNvPr id="41" name="Straight Arrow Connector 40">
            <a:extLst>
              <a:ext uri="{FF2B5EF4-FFF2-40B4-BE49-F238E27FC236}">
                <a16:creationId xmlns:a16="http://schemas.microsoft.com/office/drawing/2014/main" xmlns="" id="{F0D14C15-50BF-B7C5-7B7F-5A36AC1FE701}"/>
              </a:ext>
            </a:extLst>
          </p:cNvPr>
          <p:cNvCxnSpPr>
            <a:stCxn id="28" idx="4"/>
            <a:endCxn id="32" idx="0"/>
          </p:cNvCxnSpPr>
          <p:nvPr/>
        </p:nvCxnSpPr>
        <p:spPr>
          <a:xfrm>
            <a:off x="5833366" y="4780571"/>
            <a:ext cx="0" cy="604248"/>
          </a:xfrm>
          <a:prstGeom prst="straightConnector1">
            <a:avLst/>
          </a:prstGeom>
          <a:noFill/>
          <a:ln w="28575" cap="flat" cmpd="sng" algn="ctr">
            <a:solidFill>
              <a:srgbClr val="B84742"/>
            </a:solidFill>
            <a:prstDash val="solid"/>
            <a:miter lim="800000"/>
            <a:tailEnd type="arrow"/>
          </a:ln>
          <a:effectLst/>
        </p:spPr>
      </p:cxnSp>
      <p:cxnSp>
        <p:nvCxnSpPr>
          <p:cNvPr id="42" name="Straight Arrow Connector 41">
            <a:extLst>
              <a:ext uri="{FF2B5EF4-FFF2-40B4-BE49-F238E27FC236}">
                <a16:creationId xmlns:a16="http://schemas.microsoft.com/office/drawing/2014/main" xmlns="" id="{FD1BD33F-77C3-8BB9-D978-925EAD884C02}"/>
              </a:ext>
            </a:extLst>
          </p:cNvPr>
          <p:cNvCxnSpPr>
            <a:stCxn id="30" idx="6"/>
            <a:endCxn id="33" idx="2"/>
          </p:cNvCxnSpPr>
          <p:nvPr/>
        </p:nvCxnSpPr>
        <p:spPr>
          <a:xfrm>
            <a:off x="7702268" y="4555304"/>
            <a:ext cx="345760" cy="0"/>
          </a:xfrm>
          <a:prstGeom prst="straightConnector1">
            <a:avLst/>
          </a:prstGeom>
          <a:noFill/>
          <a:ln w="28575" cap="flat" cmpd="sng" algn="ctr">
            <a:solidFill>
              <a:srgbClr val="B84742"/>
            </a:solidFill>
            <a:prstDash val="solid"/>
            <a:miter lim="800000"/>
            <a:tailEnd type="arrow"/>
          </a:ln>
          <a:effectLst/>
        </p:spPr>
      </p:cxnSp>
      <p:sp>
        <p:nvSpPr>
          <p:cNvPr id="43" name="Oval 42">
            <a:extLst>
              <a:ext uri="{FF2B5EF4-FFF2-40B4-BE49-F238E27FC236}">
                <a16:creationId xmlns:a16="http://schemas.microsoft.com/office/drawing/2014/main" xmlns="" id="{39C8491B-F226-7DD9-9749-2F96B6258D08}"/>
              </a:ext>
            </a:extLst>
          </p:cNvPr>
          <p:cNvSpPr/>
          <p:nvPr/>
        </p:nvSpPr>
        <p:spPr>
          <a:xfrm>
            <a:off x="7198268" y="5380945"/>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cxnSp>
        <p:nvCxnSpPr>
          <p:cNvPr id="44" name="Straight Arrow Connector 43">
            <a:extLst>
              <a:ext uri="{FF2B5EF4-FFF2-40B4-BE49-F238E27FC236}">
                <a16:creationId xmlns:a16="http://schemas.microsoft.com/office/drawing/2014/main" xmlns="" id="{BB70E07C-4EC2-EC36-9684-94B4B173273D}"/>
              </a:ext>
            </a:extLst>
          </p:cNvPr>
          <p:cNvCxnSpPr>
            <a:stCxn id="31" idx="6"/>
            <a:endCxn id="43" idx="2"/>
          </p:cNvCxnSpPr>
          <p:nvPr/>
        </p:nvCxnSpPr>
        <p:spPr>
          <a:xfrm>
            <a:off x="6805670" y="5632945"/>
            <a:ext cx="392598" cy="0"/>
          </a:xfrm>
          <a:prstGeom prst="straightConnector1">
            <a:avLst/>
          </a:prstGeom>
          <a:noFill/>
          <a:ln w="28575" cap="flat" cmpd="sng" algn="ctr">
            <a:solidFill>
              <a:srgbClr val="B84742"/>
            </a:solidFill>
            <a:prstDash val="solid"/>
            <a:miter lim="800000"/>
            <a:tailEnd type="arrow"/>
          </a:ln>
          <a:effectLst/>
        </p:spPr>
      </p:cxnSp>
      <p:grpSp>
        <p:nvGrpSpPr>
          <p:cNvPr id="45" name="Group 44">
            <a:extLst>
              <a:ext uri="{FF2B5EF4-FFF2-40B4-BE49-F238E27FC236}">
                <a16:creationId xmlns:a16="http://schemas.microsoft.com/office/drawing/2014/main" xmlns="" id="{9894F3D5-C129-1257-C773-92444DA711FD}"/>
              </a:ext>
            </a:extLst>
          </p:cNvPr>
          <p:cNvGrpSpPr/>
          <p:nvPr/>
        </p:nvGrpSpPr>
        <p:grpSpPr>
          <a:xfrm>
            <a:off x="8994343" y="1798382"/>
            <a:ext cx="3018644" cy="4026721"/>
            <a:chOff x="228600" y="990600"/>
            <a:chExt cx="3018644" cy="4026721"/>
          </a:xfrm>
        </p:grpSpPr>
        <p:sp>
          <p:nvSpPr>
            <p:cNvPr id="46" name="Oval 45">
              <a:extLst>
                <a:ext uri="{FF2B5EF4-FFF2-40B4-BE49-F238E27FC236}">
                  <a16:creationId xmlns:a16="http://schemas.microsoft.com/office/drawing/2014/main" xmlns="" id="{E0991B5E-4142-C370-1E1E-DAB8B1E81343}"/>
                </a:ext>
              </a:extLst>
            </p:cNvPr>
            <p:cNvSpPr/>
            <p:nvPr/>
          </p:nvSpPr>
          <p:spPr>
            <a:xfrm>
              <a:off x="1808440" y="9906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47" name="Oval 46">
              <a:extLst>
                <a:ext uri="{FF2B5EF4-FFF2-40B4-BE49-F238E27FC236}">
                  <a16:creationId xmlns:a16="http://schemas.microsoft.com/office/drawing/2014/main" xmlns="" id="{4474FEA1-8DD5-0E11-E4CD-C827D473A96A}"/>
                </a:ext>
              </a:extLst>
            </p:cNvPr>
            <p:cNvSpPr/>
            <p:nvPr/>
          </p:nvSpPr>
          <p:spPr>
            <a:xfrm>
              <a:off x="741640" y="1676509"/>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48" name="Oval 47">
              <a:extLst>
                <a:ext uri="{FF2B5EF4-FFF2-40B4-BE49-F238E27FC236}">
                  <a16:creationId xmlns:a16="http://schemas.microsoft.com/office/drawing/2014/main" xmlns="" id="{1D969500-7B84-DFC2-A11B-DFCE1B9BC9E4}"/>
                </a:ext>
              </a:extLst>
            </p:cNvPr>
            <p:cNvSpPr/>
            <p:nvPr/>
          </p:nvSpPr>
          <p:spPr>
            <a:xfrm>
              <a:off x="2253932" y="24384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49" name="Oval 48">
              <a:extLst>
                <a:ext uri="{FF2B5EF4-FFF2-40B4-BE49-F238E27FC236}">
                  <a16:creationId xmlns:a16="http://schemas.microsoft.com/office/drawing/2014/main" xmlns="" id="{FFB85C89-D9A0-111C-5A6F-BF983E5D31D3}"/>
                </a:ext>
              </a:extLst>
            </p:cNvPr>
            <p:cNvSpPr/>
            <p:nvPr/>
          </p:nvSpPr>
          <p:spPr>
            <a:xfrm>
              <a:off x="228600" y="2484576"/>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50" name="Oval 49">
              <a:extLst>
                <a:ext uri="{FF2B5EF4-FFF2-40B4-BE49-F238E27FC236}">
                  <a16:creationId xmlns:a16="http://schemas.microsoft.com/office/drawing/2014/main" xmlns="" id="{1C541791-39DA-1CEF-68F6-86F407DE3436}"/>
                </a:ext>
              </a:extLst>
            </p:cNvPr>
            <p:cNvSpPr/>
            <p:nvPr/>
          </p:nvSpPr>
          <p:spPr>
            <a:xfrm>
              <a:off x="609600" y="32766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51" name="Oval 50">
              <a:extLst>
                <a:ext uri="{FF2B5EF4-FFF2-40B4-BE49-F238E27FC236}">
                  <a16:creationId xmlns:a16="http://schemas.microsoft.com/office/drawing/2014/main" xmlns="" id="{87ED5B25-8E3D-09D2-3235-FEEF26B2F338}"/>
                </a:ext>
              </a:extLst>
            </p:cNvPr>
            <p:cNvSpPr/>
            <p:nvPr/>
          </p:nvSpPr>
          <p:spPr>
            <a:xfrm>
              <a:off x="1696804" y="307934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52" name="Oval 51">
              <a:extLst>
                <a:ext uri="{FF2B5EF4-FFF2-40B4-BE49-F238E27FC236}">
                  <a16:creationId xmlns:a16="http://schemas.microsoft.com/office/drawing/2014/main" xmlns="" id="{44B5BDA2-2E8F-9BEF-4F49-A618AD6A1872}"/>
                </a:ext>
              </a:extLst>
            </p:cNvPr>
            <p:cNvSpPr/>
            <p:nvPr/>
          </p:nvSpPr>
          <p:spPr>
            <a:xfrm>
              <a:off x="2362244" y="3771497"/>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53" name="Oval 52">
              <a:extLst>
                <a:ext uri="{FF2B5EF4-FFF2-40B4-BE49-F238E27FC236}">
                  <a16:creationId xmlns:a16="http://schemas.microsoft.com/office/drawing/2014/main" xmlns="" id="{C6258F0C-B0D2-B823-D295-2D149309EAD9}"/>
                </a:ext>
              </a:extLst>
            </p:cNvPr>
            <p:cNvSpPr/>
            <p:nvPr/>
          </p:nvSpPr>
          <p:spPr>
            <a:xfrm>
              <a:off x="1275040" y="3793472"/>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54" name="Oval 53">
              <a:extLst>
                <a:ext uri="{FF2B5EF4-FFF2-40B4-BE49-F238E27FC236}">
                  <a16:creationId xmlns:a16="http://schemas.microsoft.com/office/drawing/2014/main" xmlns="" id="{3A942CA0-4E76-32E6-CE3D-15D62187734B}"/>
                </a:ext>
              </a:extLst>
            </p:cNvPr>
            <p:cNvSpPr/>
            <p:nvPr/>
          </p:nvSpPr>
          <p:spPr>
            <a:xfrm>
              <a:off x="228600" y="40386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55" name="Oval 54">
              <a:extLst>
                <a:ext uri="{FF2B5EF4-FFF2-40B4-BE49-F238E27FC236}">
                  <a16:creationId xmlns:a16="http://schemas.microsoft.com/office/drawing/2014/main" xmlns="" id="{0B0B3D75-EFCA-7E33-A4A0-C7AAAD29D2BC}"/>
                </a:ext>
              </a:extLst>
            </p:cNvPr>
            <p:cNvSpPr/>
            <p:nvPr/>
          </p:nvSpPr>
          <p:spPr>
            <a:xfrm>
              <a:off x="2743244" y="451332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56" name="Straight Arrow Connector 55">
              <a:extLst>
                <a:ext uri="{FF2B5EF4-FFF2-40B4-BE49-F238E27FC236}">
                  <a16:creationId xmlns:a16="http://schemas.microsoft.com/office/drawing/2014/main" xmlns="" id="{C6984F88-B599-8364-E4E3-4CA358A99E4A}"/>
                </a:ext>
              </a:extLst>
            </p:cNvPr>
            <p:cNvCxnSpPr>
              <a:stCxn id="47" idx="3"/>
              <a:endCxn id="49" idx="0"/>
            </p:cNvCxnSpPr>
            <p:nvPr/>
          </p:nvCxnSpPr>
          <p:spPr>
            <a:xfrm flipH="1">
              <a:off x="480600" y="2106700"/>
              <a:ext cx="334849" cy="377876"/>
            </a:xfrm>
            <a:prstGeom prst="straightConnector1">
              <a:avLst/>
            </a:prstGeom>
            <a:noFill/>
            <a:ln w="28575" cap="flat" cmpd="sng" algn="ctr">
              <a:solidFill>
                <a:srgbClr val="B84742"/>
              </a:solidFill>
              <a:prstDash val="solid"/>
              <a:miter lim="800000"/>
              <a:tailEnd type="arrow"/>
            </a:ln>
            <a:effectLst/>
          </p:spPr>
        </p:cxnSp>
        <p:cxnSp>
          <p:nvCxnSpPr>
            <p:cNvPr id="57" name="Straight Arrow Connector 56">
              <a:extLst>
                <a:ext uri="{FF2B5EF4-FFF2-40B4-BE49-F238E27FC236}">
                  <a16:creationId xmlns:a16="http://schemas.microsoft.com/office/drawing/2014/main" xmlns="" id="{54A49CA8-E4E1-211A-B88F-4C421623EA88}"/>
                </a:ext>
              </a:extLst>
            </p:cNvPr>
            <p:cNvCxnSpPr>
              <a:stCxn id="46" idx="3"/>
              <a:endCxn id="47" idx="7"/>
            </p:cNvCxnSpPr>
            <p:nvPr/>
          </p:nvCxnSpPr>
          <p:spPr>
            <a:xfrm flipH="1">
              <a:off x="1171831" y="1420791"/>
              <a:ext cx="710418" cy="329527"/>
            </a:xfrm>
            <a:prstGeom prst="straightConnector1">
              <a:avLst/>
            </a:prstGeom>
            <a:noFill/>
            <a:ln w="28575" cap="flat" cmpd="sng" algn="ctr">
              <a:solidFill>
                <a:srgbClr val="B84742"/>
              </a:solidFill>
              <a:prstDash val="solid"/>
              <a:miter lim="800000"/>
              <a:tailEnd type="arrow"/>
            </a:ln>
            <a:effectLst/>
          </p:spPr>
        </p:cxnSp>
        <p:cxnSp>
          <p:nvCxnSpPr>
            <p:cNvPr id="58" name="Straight Arrow Connector 57">
              <a:extLst>
                <a:ext uri="{FF2B5EF4-FFF2-40B4-BE49-F238E27FC236}">
                  <a16:creationId xmlns:a16="http://schemas.microsoft.com/office/drawing/2014/main" xmlns="" id="{A161DEB5-F7BF-742F-11A4-1A5EB5F6A823}"/>
                </a:ext>
              </a:extLst>
            </p:cNvPr>
            <p:cNvCxnSpPr>
              <a:stCxn id="47" idx="5"/>
              <a:endCxn id="48" idx="1"/>
            </p:cNvCxnSpPr>
            <p:nvPr/>
          </p:nvCxnSpPr>
          <p:spPr>
            <a:xfrm>
              <a:off x="1171831" y="2106700"/>
              <a:ext cx="1155910" cy="405509"/>
            </a:xfrm>
            <a:prstGeom prst="straightConnector1">
              <a:avLst/>
            </a:prstGeom>
            <a:noFill/>
            <a:ln w="28575" cap="flat" cmpd="sng" algn="ctr">
              <a:solidFill>
                <a:srgbClr val="B84742"/>
              </a:solidFill>
              <a:prstDash val="solid"/>
              <a:miter lim="800000"/>
              <a:tailEnd type="arrow"/>
            </a:ln>
            <a:effectLst/>
          </p:spPr>
        </p:cxnSp>
        <p:cxnSp>
          <p:nvCxnSpPr>
            <p:cNvPr id="59" name="Straight Arrow Connector 58">
              <a:extLst>
                <a:ext uri="{FF2B5EF4-FFF2-40B4-BE49-F238E27FC236}">
                  <a16:creationId xmlns:a16="http://schemas.microsoft.com/office/drawing/2014/main" xmlns="" id="{6DEC3D3E-31D6-79A2-4CF8-9EF308B46B93}"/>
                </a:ext>
              </a:extLst>
            </p:cNvPr>
            <p:cNvCxnSpPr>
              <a:stCxn id="49" idx="5"/>
              <a:endCxn id="50" idx="0"/>
            </p:cNvCxnSpPr>
            <p:nvPr/>
          </p:nvCxnSpPr>
          <p:spPr>
            <a:xfrm>
              <a:off x="658791" y="2914767"/>
              <a:ext cx="202809" cy="361833"/>
            </a:xfrm>
            <a:prstGeom prst="straightConnector1">
              <a:avLst/>
            </a:prstGeom>
            <a:noFill/>
            <a:ln w="28575" cap="flat" cmpd="sng" algn="ctr">
              <a:solidFill>
                <a:srgbClr val="B84742"/>
              </a:solidFill>
              <a:prstDash val="solid"/>
              <a:miter lim="800000"/>
              <a:tailEnd type="arrow"/>
            </a:ln>
            <a:effectLst/>
          </p:spPr>
        </p:cxnSp>
        <p:cxnSp>
          <p:nvCxnSpPr>
            <p:cNvPr id="60" name="Straight Arrow Connector 59">
              <a:extLst>
                <a:ext uri="{FF2B5EF4-FFF2-40B4-BE49-F238E27FC236}">
                  <a16:creationId xmlns:a16="http://schemas.microsoft.com/office/drawing/2014/main" xmlns="" id="{6A6ED8B3-DEF0-9D2A-3E71-A058DFB4E905}"/>
                </a:ext>
              </a:extLst>
            </p:cNvPr>
            <p:cNvCxnSpPr>
              <a:stCxn id="48" idx="3"/>
              <a:endCxn id="51" idx="0"/>
            </p:cNvCxnSpPr>
            <p:nvPr/>
          </p:nvCxnSpPr>
          <p:spPr>
            <a:xfrm flipH="1">
              <a:off x="1948804" y="2868591"/>
              <a:ext cx="378937" cy="210750"/>
            </a:xfrm>
            <a:prstGeom prst="straightConnector1">
              <a:avLst/>
            </a:prstGeom>
            <a:noFill/>
            <a:ln w="28575" cap="flat" cmpd="sng" algn="ctr">
              <a:solidFill>
                <a:srgbClr val="B84742"/>
              </a:solidFill>
              <a:prstDash val="solid"/>
              <a:miter lim="800000"/>
              <a:tailEnd type="arrow"/>
            </a:ln>
            <a:effectLst/>
          </p:spPr>
        </p:cxnSp>
        <p:cxnSp>
          <p:nvCxnSpPr>
            <p:cNvPr id="61" name="Straight Arrow Connector 60">
              <a:extLst>
                <a:ext uri="{FF2B5EF4-FFF2-40B4-BE49-F238E27FC236}">
                  <a16:creationId xmlns:a16="http://schemas.microsoft.com/office/drawing/2014/main" xmlns="" id="{53D27E84-9E3D-5237-525F-A312C3CB0DED}"/>
                </a:ext>
              </a:extLst>
            </p:cNvPr>
            <p:cNvCxnSpPr>
              <a:stCxn id="51" idx="5"/>
              <a:endCxn id="52" idx="0"/>
            </p:cNvCxnSpPr>
            <p:nvPr/>
          </p:nvCxnSpPr>
          <p:spPr>
            <a:xfrm>
              <a:off x="2126995" y="3509532"/>
              <a:ext cx="487249" cy="261965"/>
            </a:xfrm>
            <a:prstGeom prst="straightConnector1">
              <a:avLst/>
            </a:prstGeom>
            <a:noFill/>
            <a:ln w="28575" cap="flat" cmpd="sng" algn="ctr">
              <a:solidFill>
                <a:srgbClr val="B84742"/>
              </a:solidFill>
              <a:prstDash val="solid"/>
              <a:miter lim="800000"/>
              <a:tailEnd type="arrow"/>
            </a:ln>
            <a:effectLst/>
          </p:spPr>
        </p:cxnSp>
        <p:cxnSp>
          <p:nvCxnSpPr>
            <p:cNvPr id="62" name="Straight Arrow Connector 61">
              <a:extLst>
                <a:ext uri="{FF2B5EF4-FFF2-40B4-BE49-F238E27FC236}">
                  <a16:creationId xmlns:a16="http://schemas.microsoft.com/office/drawing/2014/main" xmlns="" id="{17ADDC27-A9CB-F7BA-573D-A8EDC79A83BD}"/>
                </a:ext>
              </a:extLst>
            </p:cNvPr>
            <p:cNvCxnSpPr>
              <a:stCxn id="51" idx="3"/>
              <a:endCxn id="53" idx="0"/>
            </p:cNvCxnSpPr>
            <p:nvPr/>
          </p:nvCxnSpPr>
          <p:spPr>
            <a:xfrm flipH="1">
              <a:off x="1527040" y="3509532"/>
              <a:ext cx="243573" cy="283940"/>
            </a:xfrm>
            <a:prstGeom prst="straightConnector1">
              <a:avLst/>
            </a:prstGeom>
            <a:noFill/>
            <a:ln w="28575" cap="flat" cmpd="sng" algn="ctr">
              <a:solidFill>
                <a:srgbClr val="B84742"/>
              </a:solidFill>
              <a:prstDash val="solid"/>
              <a:miter lim="800000"/>
              <a:tailEnd type="arrow"/>
            </a:ln>
            <a:effectLst/>
          </p:spPr>
        </p:cxnSp>
        <p:cxnSp>
          <p:nvCxnSpPr>
            <p:cNvPr id="63" name="Straight Arrow Connector 62">
              <a:extLst>
                <a:ext uri="{FF2B5EF4-FFF2-40B4-BE49-F238E27FC236}">
                  <a16:creationId xmlns:a16="http://schemas.microsoft.com/office/drawing/2014/main" xmlns="" id="{AA81A146-A8A6-F3B7-04AA-A8E3EC8B16F8}"/>
                </a:ext>
              </a:extLst>
            </p:cNvPr>
            <p:cNvCxnSpPr>
              <a:stCxn id="50" idx="3"/>
              <a:endCxn id="54" idx="0"/>
            </p:cNvCxnSpPr>
            <p:nvPr/>
          </p:nvCxnSpPr>
          <p:spPr>
            <a:xfrm flipH="1">
              <a:off x="480600" y="3706791"/>
              <a:ext cx="202809" cy="331809"/>
            </a:xfrm>
            <a:prstGeom prst="straightConnector1">
              <a:avLst/>
            </a:prstGeom>
            <a:noFill/>
            <a:ln w="28575" cap="flat" cmpd="sng" algn="ctr">
              <a:solidFill>
                <a:srgbClr val="B84742"/>
              </a:solidFill>
              <a:prstDash val="solid"/>
              <a:miter lim="800000"/>
              <a:tailEnd type="arrow"/>
            </a:ln>
            <a:effectLst/>
          </p:spPr>
        </p:cxnSp>
        <p:cxnSp>
          <p:nvCxnSpPr>
            <p:cNvPr id="64" name="Straight Arrow Connector 63">
              <a:extLst>
                <a:ext uri="{FF2B5EF4-FFF2-40B4-BE49-F238E27FC236}">
                  <a16:creationId xmlns:a16="http://schemas.microsoft.com/office/drawing/2014/main" xmlns="" id="{B47577C8-DD8B-BD49-FB58-9B8598ACDFDD}"/>
                </a:ext>
              </a:extLst>
            </p:cNvPr>
            <p:cNvCxnSpPr>
              <a:stCxn id="52" idx="5"/>
              <a:endCxn id="55" idx="0"/>
            </p:cNvCxnSpPr>
            <p:nvPr/>
          </p:nvCxnSpPr>
          <p:spPr>
            <a:xfrm>
              <a:off x="2792435" y="4201688"/>
              <a:ext cx="202809" cy="311633"/>
            </a:xfrm>
            <a:prstGeom prst="straightConnector1">
              <a:avLst/>
            </a:prstGeom>
            <a:noFill/>
            <a:ln w="28575" cap="flat" cmpd="sng" algn="ctr">
              <a:solidFill>
                <a:srgbClr val="B84742"/>
              </a:solidFill>
              <a:prstDash val="solid"/>
              <a:miter lim="800000"/>
              <a:tailEnd type="arrow"/>
            </a:ln>
            <a:effectLst/>
          </p:spPr>
        </p:cxnSp>
        <p:sp>
          <p:nvSpPr>
            <p:cNvPr id="65" name="Oval 64">
              <a:extLst>
                <a:ext uri="{FF2B5EF4-FFF2-40B4-BE49-F238E27FC236}">
                  <a16:creationId xmlns:a16="http://schemas.microsoft.com/office/drawing/2014/main" xmlns="" id="{4A4C0E50-1D64-D6AF-8E07-D44CE9DF04DB}"/>
                </a:ext>
              </a:extLst>
            </p:cNvPr>
            <p:cNvSpPr/>
            <p:nvPr/>
          </p:nvSpPr>
          <p:spPr>
            <a:xfrm>
              <a:off x="1688286" y="451332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cxnSp>
          <p:nvCxnSpPr>
            <p:cNvPr id="70" name="Straight Arrow Connector 69">
              <a:extLst>
                <a:ext uri="{FF2B5EF4-FFF2-40B4-BE49-F238E27FC236}">
                  <a16:creationId xmlns:a16="http://schemas.microsoft.com/office/drawing/2014/main" xmlns="" id="{729BB790-9721-B3A0-55BC-D79D0CF5739F}"/>
                </a:ext>
              </a:extLst>
            </p:cNvPr>
            <p:cNvCxnSpPr>
              <a:stCxn id="53" idx="5"/>
              <a:endCxn id="65" idx="0"/>
            </p:cNvCxnSpPr>
            <p:nvPr/>
          </p:nvCxnSpPr>
          <p:spPr>
            <a:xfrm>
              <a:off x="1705231" y="4223663"/>
              <a:ext cx="235055" cy="289658"/>
            </a:xfrm>
            <a:prstGeom prst="straightConnector1">
              <a:avLst/>
            </a:prstGeom>
            <a:noFill/>
            <a:ln w="28575" cap="flat" cmpd="sng" algn="ctr">
              <a:solidFill>
                <a:srgbClr val="B84742"/>
              </a:solidFill>
              <a:prstDash val="solid"/>
              <a:miter lim="800000"/>
              <a:tailEnd type="arrow"/>
            </a:ln>
            <a:effectLst/>
          </p:spPr>
        </p:cxnSp>
      </p:grpSp>
      <p:cxnSp>
        <p:nvCxnSpPr>
          <p:cNvPr id="72" name="Straight Connector 71">
            <a:extLst>
              <a:ext uri="{FF2B5EF4-FFF2-40B4-BE49-F238E27FC236}">
                <a16:creationId xmlns:a16="http://schemas.microsoft.com/office/drawing/2014/main" xmlns="" id="{17CD7956-23D9-865C-509F-6394093DF332}"/>
              </a:ext>
            </a:extLst>
          </p:cNvPr>
          <p:cNvCxnSpPr/>
          <p:nvPr/>
        </p:nvCxnSpPr>
        <p:spPr>
          <a:xfrm>
            <a:off x="8780929" y="1922929"/>
            <a:ext cx="0" cy="4571244"/>
          </a:xfrm>
          <a:prstGeom prst="line">
            <a:avLst/>
          </a:prstGeom>
          <a:noFill/>
          <a:ln w="19050" cap="flat" cmpd="sng" algn="ctr">
            <a:solidFill>
              <a:srgbClr val="212121"/>
            </a:solidFill>
            <a:prstDash val="solid"/>
            <a:miter lim="800000"/>
          </a:ln>
          <a:effectLst/>
        </p:spPr>
      </p:cxnSp>
    </p:spTree>
    <p:extLst>
      <p:ext uri="{BB962C8B-B14F-4D97-AF65-F5344CB8AC3E}">
        <p14:creationId xmlns:p14="http://schemas.microsoft.com/office/powerpoint/2010/main" xmlns="" val="560179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6263" y="641932"/>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2: Convert forest into binary tree</a:t>
            </a:r>
          </a:p>
        </p:txBody>
      </p:sp>
      <p:grpSp>
        <p:nvGrpSpPr>
          <p:cNvPr id="73" name="Group 72">
            <a:extLst>
              <a:ext uri="{FF2B5EF4-FFF2-40B4-BE49-F238E27FC236}">
                <a16:creationId xmlns:a16="http://schemas.microsoft.com/office/drawing/2014/main" xmlns="" id="{9B9BAF46-DA4E-FC75-FBC8-25A2816D1BB2}"/>
              </a:ext>
            </a:extLst>
          </p:cNvPr>
          <p:cNvGrpSpPr/>
          <p:nvPr/>
        </p:nvGrpSpPr>
        <p:grpSpPr>
          <a:xfrm>
            <a:off x="3434400" y="1360435"/>
            <a:ext cx="2661600" cy="2608022"/>
            <a:chOff x="5595722" y="845269"/>
            <a:chExt cx="2414451" cy="2098191"/>
          </a:xfrm>
        </p:grpSpPr>
        <p:sp>
          <p:nvSpPr>
            <p:cNvPr id="74" name="Oval 73">
              <a:extLst>
                <a:ext uri="{FF2B5EF4-FFF2-40B4-BE49-F238E27FC236}">
                  <a16:creationId xmlns:a16="http://schemas.microsoft.com/office/drawing/2014/main" xmlns="" id="{FF78DA97-B71D-03B1-82D2-51550C10AE00}"/>
                </a:ext>
              </a:extLst>
            </p:cNvPr>
            <p:cNvSpPr/>
            <p:nvPr/>
          </p:nvSpPr>
          <p:spPr>
            <a:xfrm>
              <a:off x="6781800" y="845269"/>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75" name="Oval 74">
              <a:extLst>
                <a:ext uri="{FF2B5EF4-FFF2-40B4-BE49-F238E27FC236}">
                  <a16:creationId xmlns:a16="http://schemas.microsoft.com/office/drawing/2014/main" xmlns="" id="{3132A37F-FFE7-BEE9-39D7-9D1E10A6FD6F}"/>
                </a:ext>
              </a:extLst>
            </p:cNvPr>
            <p:cNvSpPr/>
            <p:nvPr/>
          </p:nvSpPr>
          <p:spPr>
            <a:xfrm>
              <a:off x="7500722" y="1683578"/>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sp>
          <p:nvSpPr>
            <p:cNvPr id="76" name="Oval 75">
              <a:extLst>
                <a:ext uri="{FF2B5EF4-FFF2-40B4-BE49-F238E27FC236}">
                  <a16:creationId xmlns:a16="http://schemas.microsoft.com/office/drawing/2014/main" xmlns="" id="{7F34FEB4-D4A6-D0FE-4322-C13C2D8C46D1}"/>
                </a:ext>
              </a:extLst>
            </p:cNvPr>
            <p:cNvSpPr/>
            <p:nvPr/>
          </p:nvSpPr>
          <p:spPr>
            <a:xfrm>
              <a:off x="6129122" y="1683469"/>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77" name="Oval 76">
              <a:extLst>
                <a:ext uri="{FF2B5EF4-FFF2-40B4-BE49-F238E27FC236}">
                  <a16:creationId xmlns:a16="http://schemas.microsoft.com/office/drawing/2014/main" xmlns="" id="{47B91CDB-23B5-558F-9A1B-32A53C4FACD2}"/>
                </a:ext>
              </a:extLst>
            </p:cNvPr>
            <p:cNvSpPr/>
            <p:nvPr/>
          </p:nvSpPr>
          <p:spPr>
            <a:xfrm>
              <a:off x="7500722" y="2491645"/>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l</a:t>
              </a:r>
            </a:p>
          </p:txBody>
        </p:sp>
        <p:sp>
          <p:nvSpPr>
            <p:cNvPr id="78" name="Oval 77">
              <a:extLst>
                <a:ext uri="{FF2B5EF4-FFF2-40B4-BE49-F238E27FC236}">
                  <a16:creationId xmlns:a16="http://schemas.microsoft.com/office/drawing/2014/main" xmlns="" id="{DA687D2B-00E0-DC6D-5F5C-0A9ECA00EBD1}"/>
                </a:ext>
              </a:extLst>
            </p:cNvPr>
            <p:cNvSpPr/>
            <p:nvPr/>
          </p:nvSpPr>
          <p:spPr>
            <a:xfrm>
              <a:off x="5595722" y="2491645"/>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79" name="Oval 78">
              <a:extLst>
                <a:ext uri="{FF2B5EF4-FFF2-40B4-BE49-F238E27FC236}">
                  <a16:creationId xmlns:a16="http://schemas.microsoft.com/office/drawing/2014/main" xmlns="" id="{FA51E716-7AA0-2EF3-EF13-8C7092456CAB}"/>
                </a:ext>
              </a:extLst>
            </p:cNvPr>
            <p:cNvSpPr/>
            <p:nvPr/>
          </p:nvSpPr>
          <p:spPr>
            <a:xfrm>
              <a:off x="6586322" y="2491645"/>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80" name="Straight Arrow Connector 79">
              <a:extLst>
                <a:ext uri="{FF2B5EF4-FFF2-40B4-BE49-F238E27FC236}">
                  <a16:creationId xmlns:a16="http://schemas.microsoft.com/office/drawing/2014/main" xmlns="" id="{06A81F6B-32C7-6F18-CBC8-68F28AF72194}"/>
                </a:ext>
              </a:extLst>
            </p:cNvPr>
            <p:cNvCxnSpPr>
              <a:stCxn id="75" idx="4"/>
              <a:endCxn id="77" idx="0"/>
            </p:cNvCxnSpPr>
            <p:nvPr/>
          </p:nvCxnSpPr>
          <p:spPr>
            <a:xfrm>
              <a:off x="7755447" y="2135393"/>
              <a:ext cx="0" cy="356252"/>
            </a:xfrm>
            <a:prstGeom prst="straightConnector1">
              <a:avLst/>
            </a:prstGeom>
            <a:noFill/>
            <a:ln w="28575" cap="flat" cmpd="sng" algn="ctr">
              <a:solidFill>
                <a:srgbClr val="B84742"/>
              </a:solidFill>
              <a:prstDash val="solid"/>
              <a:miter lim="800000"/>
              <a:tailEnd type="arrow"/>
            </a:ln>
            <a:effectLst/>
          </p:spPr>
        </p:cxnSp>
        <p:cxnSp>
          <p:nvCxnSpPr>
            <p:cNvPr id="81" name="Straight Arrow Connector 80">
              <a:extLst>
                <a:ext uri="{FF2B5EF4-FFF2-40B4-BE49-F238E27FC236}">
                  <a16:creationId xmlns:a16="http://schemas.microsoft.com/office/drawing/2014/main" xmlns="" id="{7EF9CDFB-6A21-5627-93DD-2B882FF3E4C9}"/>
                </a:ext>
              </a:extLst>
            </p:cNvPr>
            <p:cNvCxnSpPr>
              <a:stCxn id="74" idx="5"/>
              <a:endCxn id="75" idx="0"/>
            </p:cNvCxnSpPr>
            <p:nvPr/>
          </p:nvCxnSpPr>
          <p:spPr>
            <a:xfrm>
              <a:off x="7216644" y="1230918"/>
              <a:ext cx="538803" cy="452660"/>
            </a:xfrm>
            <a:prstGeom prst="straightConnector1">
              <a:avLst/>
            </a:prstGeom>
            <a:noFill/>
            <a:ln w="28575" cap="flat" cmpd="sng" algn="ctr">
              <a:solidFill>
                <a:srgbClr val="B84742"/>
              </a:solidFill>
              <a:prstDash val="solid"/>
              <a:miter lim="800000"/>
              <a:tailEnd type="arrow"/>
            </a:ln>
            <a:effectLst/>
          </p:spPr>
        </p:cxnSp>
        <p:cxnSp>
          <p:nvCxnSpPr>
            <p:cNvPr id="82" name="Straight Arrow Connector 81">
              <a:extLst>
                <a:ext uri="{FF2B5EF4-FFF2-40B4-BE49-F238E27FC236}">
                  <a16:creationId xmlns:a16="http://schemas.microsoft.com/office/drawing/2014/main" xmlns="" id="{CA4DF766-DDA5-4A0E-D187-0368E77267D7}"/>
                </a:ext>
              </a:extLst>
            </p:cNvPr>
            <p:cNvCxnSpPr>
              <a:stCxn id="74" idx="3"/>
              <a:endCxn id="76" idx="0"/>
            </p:cNvCxnSpPr>
            <p:nvPr/>
          </p:nvCxnSpPr>
          <p:spPr>
            <a:xfrm flipH="1">
              <a:off x="6383848" y="1230918"/>
              <a:ext cx="472560" cy="452551"/>
            </a:xfrm>
            <a:prstGeom prst="straightConnector1">
              <a:avLst/>
            </a:prstGeom>
            <a:noFill/>
            <a:ln w="28575" cap="flat" cmpd="sng" algn="ctr">
              <a:solidFill>
                <a:srgbClr val="B84742"/>
              </a:solidFill>
              <a:prstDash val="solid"/>
              <a:miter lim="800000"/>
              <a:tailEnd type="arrow"/>
            </a:ln>
            <a:effectLst/>
          </p:spPr>
        </p:cxnSp>
        <p:cxnSp>
          <p:nvCxnSpPr>
            <p:cNvPr id="83" name="Straight Arrow Connector 82">
              <a:extLst>
                <a:ext uri="{FF2B5EF4-FFF2-40B4-BE49-F238E27FC236}">
                  <a16:creationId xmlns:a16="http://schemas.microsoft.com/office/drawing/2014/main" xmlns="" id="{2B56B3DB-48A0-F54A-6AF2-9A1185F945E6}"/>
                </a:ext>
              </a:extLst>
            </p:cNvPr>
            <p:cNvCxnSpPr>
              <a:stCxn id="76" idx="3"/>
              <a:endCxn id="78" idx="0"/>
            </p:cNvCxnSpPr>
            <p:nvPr/>
          </p:nvCxnSpPr>
          <p:spPr>
            <a:xfrm flipH="1">
              <a:off x="5850448" y="2069118"/>
              <a:ext cx="353281" cy="422527"/>
            </a:xfrm>
            <a:prstGeom prst="straightConnector1">
              <a:avLst/>
            </a:prstGeom>
            <a:noFill/>
            <a:ln w="28575" cap="flat" cmpd="sng" algn="ctr">
              <a:solidFill>
                <a:srgbClr val="B84742"/>
              </a:solidFill>
              <a:prstDash val="solid"/>
              <a:miter lim="800000"/>
              <a:tailEnd type="arrow"/>
            </a:ln>
            <a:effectLst/>
          </p:spPr>
        </p:cxnSp>
        <p:cxnSp>
          <p:nvCxnSpPr>
            <p:cNvPr id="84" name="Straight Arrow Connector 83">
              <a:extLst>
                <a:ext uri="{FF2B5EF4-FFF2-40B4-BE49-F238E27FC236}">
                  <a16:creationId xmlns:a16="http://schemas.microsoft.com/office/drawing/2014/main" xmlns="" id="{5DE81CB6-66A8-AE07-C12B-86162E13B065}"/>
                </a:ext>
              </a:extLst>
            </p:cNvPr>
            <p:cNvCxnSpPr>
              <a:stCxn id="76" idx="5"/>
              <a:endCxn id="79" idx="0"/>
            </p:cNvCxnSpPr>
            <p:nvPr/>
          </p:nvCxnSpPr>
          <p:spPr>
            <a:xfrm>
              <a:off x="6563966" y="2069118"/>
              <a:ext cx="277081" cy="422527"/>
            </a:xfrm>
            <a:prstGeom prst="straightConnector1">
              <a:avLst/>
            </a:prstGeom>
            <a:noFill/>
            <a:ln w="28575" cap="flat" cmpd="sng" algn="ctr">
              <a:solidFill>
                <a:srgbClr val="B84742"/>
              </a:solidFill>
              <a:prstDash val="solid"/>
              <a:miter lim="800000"/>
              <a:tailEnd type="arrow"/>
            </a:ln>
            <a:effectLst/>
          </p:spPr>
        </p:cxnSp>
      </p:grpSp>
      <p:grpSp>
        <p:nvGrpSpPr>
          <p:cNvPr id="85" name="Group 84">
            <a:extLst>
              <a:ext uri="{FF2B5EF4-FFF2-40B4-BE49-F238E27FC236}">
                <a16:creationId xmlns:a16="http://schemas.microsoft.com/office/drawing/2014/main" xmlns="" id="{F3ED3AE9-4F29-B4FE-3A67-2FAFFE13C93C}"/>
              </a:ext>
            </a:extLst>
          </p:cNvPr>
          <p:cNvGrpSpPr/>
          <p:nvPr/>
        </p:nvGrpSpPr>
        <p:grpSpPr>
          <a:xfrm>
            <a:off x="305714" y="1360433"/>
            <a:ext cx="2632151" cy="2448509"/>
            <a:chOff x="6172199" y="997668"/>
            <a:chExt cx="2231288" cy="1821784"/>
          </a:xfrm>
        </p:grpSpPr>
        <p:sp>
          <p:nvSpPr>
            <p:cNvPr id="86" name="Oval 85">
              <a:extLst>
                <a:ext uri="{FF2B5EF4-FFF2-40B4-BE49-F238E27FC236}">
                  <a16:creationId xmlns:a16="http://schemas.microsoft.com/office/drawing/2014/main" xmlns="" id="{F457473E-8E58-259D-6B2D-BA005C870F11}"/>
                </a:ext>
              </a:extLst>
            </p:cNvPr>
            <p:cNvSpPr/>
            <p:nvPr/>
          </p:nvSpPr>
          <p:spPr>
            <a:xfrm>
              <a:off x="6850194" y="997668"/>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87" name="Oval 86">
              <a:extLst>
                <a:ext uri="{FF2B5EF4-FFF2-40B4-BE49-F238E27FC236}">
                  <a16:creationId xmlns:a16="http://schemas.microsoft.com/office/drawing/2014/main" xmlns="" id="{14712631-9449-0A51-4917-DF9ACE920D00}"/>
                </a:ext>
              </a:extLst>
            </p:cNvPr>
            <p:cNvSpPr/>
            <p:nvPr/>
          </p:nvSpPr>
          <p:spPr>
            <a:xfrm>
              <a:off x="6172199" y="1683578"/>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88" name="Oval 87">
              <a:extLst>
                <a:ext uri="{FF2B5EF4-FFF2-40B4-BE49-F238E27FC236}">
                  <a16:creationId xmlns:a16="http://schemas.microsoft.com/office/drawing/2014/main" xmlns="" id="{478F1426-3FB8-C61E-EBE9-45AC9FCDEA56}"/>
                </a:ext>
              </a:extLst>
            </p:cNvPr>
            <p:cNvSpPr/>
            <p:nvPr/>
          </p:nvSpPr>
          <p:spPr>
            <a:xfrm>
              <a:off x="7489680" y="1659834"/>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89" name="Oval 88">
              <a:extLst>
                <a:ext uri="{FF2B5EF4-FFF2-40B4-BE49-F238E27FC236}">
                  <a16:creationId xmlns:a16="http://schemas.microsoft.com/office/drawing/2014/main" xmlns="" id="{A7A31DBA-1CD3-C3B4-873D-021CE05E416A}"/>
                </a:ext>
              </a:extLst>
            </p:cNvPr>
            <p:cNvSpPr/>
            <p:nvPr/>
          </p:nvSpPr>
          <p:spPr>
            <a:xfrm>
              <a:off x="6172199" y="2401600"/>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90" name="Oval 89">
              <a:extLst>
                <a:ext uri="{FF2B5EF4-FFF2-40B4-BE49-F238E27FC236}">
                  <a16:creationId xmlns:a16="http://schemas.microsoft.com/office/drawing/2014/main" xmlns="" id="{119BA0CD-280E-EC8B-9560-194005D6C006}"/>
                </a:ext>
              </a:extLst>
            </p:cNvPr>
            <p:cNvSpPr/>
            <p:nvPr/>
          </p:nvSpPr>
          <p:spPr>
            <a:xfrm>
              <a:off x="7218225" y="2401599"/>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91" name="Oval 90">
              <a:extLst>
                <a:ext uri="{FF2B5EF4-FFF2-40B4-BE49-F238E27FC236}">
                  <a16:creationId xmlns:a16="http://schemas.microsoft.com/office/drawing/2014/main" xmlns="" id="{1F7F25C8-444D-26D2-74CE-9736BA528594}"/>
                </a:ext>
              </a:extLst>
            </p:cNvPr>
            <p:cNvSpPr/>
            <p:nvPr/>
          </p:nvSpPr>
          <p:spPr>
            <a:xfrm>
              <a:off x="7927416" y="2401599"/>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cxnSp>
          <p:nvCxnSpPr>
            <p:cNvPr id="92" name="Straight Arrow Connector 91">
              <a:extLst>
                <a:ext uri="{FF2B5EF4-FFF2-40B4-BE49-F238E27FC236}">
                  <a16:creationId xmlns:a16="http://schemas.microsoft.com/office/drawing/2014/main" xmlns="" id="{73F32F6B-1FCC-97BE-6AC8-B6DAE4AD2195}"/>
                </a:ext>
              </a:extLst>
            </p:cNvPr>
            <p:cNvCxnSpPr>
              <a:stCxn id="87" idx="4"/>
              <a:endCxn id="89" idx="0"/>
            </p:cNvCxnSpPr>
            <p:nvPr/>
          </p:nvCxnSpPr>
          <p:spPr>
            <a:xfrm>
              <a:off x="6410235" y="2101430"/>
              <a:ext cx="0" cy="300170"/>
            </a:xfrm>
            <a:prstGeom prst="straightConnector1">
              <a:avLst/>
            </a:prstGeom>
            <a:noFill/>
            <a:ln w="28575" cap="flat" cmpd="sng" algn="ctr">
              <a:solidFill>
                <a:srgbClr val="B84742"/>
              </a:solidFill>
              <a:prstDash val="solid"/>
              <a:miter lim="800000"/>
              <a:tailEnd type="arrow"/>
            </a:ln>
            <a:effectLst/>
          </p:spPr>
        </p:cxnSp>
        <p:cxnSp>
          <p:nvCxnSpPr>
            <p:cNvPr id="93" name="Straight Arrow Connector 92">
              <a:extLst>
                <a:ext uri="{FF2B5EF4-FFF2-40B4-BE49-F238E27FC236}">
                  <a16:creationId xmlns:a16="http://schemas.microsoft.com/office/drawing/2014/main" xmlns="" id="{BD16BB0E-EF60-BCE9-9277-490F870ABE5E}"/>
                </a:ext>
              </a:extLst>
            </p:cNvPr>
            <p:cNvCxnSpPr>
              <a:stCxn id="86" idx="3"/>
              <a:endCxn id="87" idx="0"/>
            </p:cNvCxnSpPr>
            <p:nvPr/>
          </p:nvCxnSpPr>
          <p:spPr>
            <a:xfrm flipH="1">
              <a:off x="6410235" y="1354327"/>
              <a:ext cx="509678" cy="329251"/>
            </a:xfrm>
            <a:prstGeom prst="straightConnector1">
              <a:avLst/>
            </a:prstGeom>
            <a:noFill/>
            <a:ln w="28575" cap="flat" cmpd="sng" algn="ctr">
              <a:solidFill>
                <a:srgbClr val="B84742"/>
              </a:solidFill>
              <a:prstDash val="solid"/>
              <a:miter lim="800000"/>
              <a:tailEnd type="arrow"/>
            </a:ln>
            <a:effectLst/>
          </p:spPr>
        </p:cxnSp>
        <p:cxnSp>
          <p:nvCxnSpPr>
            <p:cNvPr id="94" name="Straight Arrow Connector 93">
              <a:extLst>
                <a:ext uri="{FF2B5EF4-FFF2-40B4-BE49-F238E27FC236}">
                  <a16:creationId xmlns:a16="http://schemas.microsoft.com/office/drawing/2014/main" xmlns="" id="{E2C6DB24-DBDD-FD2A-F2B0-A37857BCB5ED}"/>
                </a:ext>
              </a:extLst>
            </p:cNvPr>
            <p:cNvCxnSpPr>
              <a:stCxn id="86" idx="5"/>
              <a:endCxn id="88" idx="0"/>
            </p:cNvCxnSpPr>
            <p:nvPr/>
          </p:nvCxnSpPr>
          <p:spPr>
            <a:xfrm>
              <a:off x="7256546" y="1354327"/>
              <a:ext cx="471170" cy="305507"/>
            </a:xfrm>
            <a:prstGeom prst="straightConnector1">
              <a:avLst/>
            </a:prstGeom>
            <a:noFill/>
            <a:ln w="28575" cap="flat" cmpd="sng" algn="ctr">
              <a:solidFill>
                <a:srgbClr val="B84742"/>
              </a:solidFill>
              <a:prstDash val="solid"/>
              <a:miter lim="800000"/>
              <a:tailEnd type="arrow"/>
            </a:ln>
            <a:effectLst/>
          </p:spPr>
        </p:cxnSp>
        <p:cxnSp>
          <p:nvCxnSpPr>
            <p:cNvPr id="95" name="Straight Arrow Connector 94">
              <a:extLst>
                <a:ext uri="{FF2B5EF4-FFF2-40B4-BE49-F238E27FC236}">
                  <a16:creationId xmlns:a16="http://schemas.microsoft.com/office/drawing/2014/main" xmlns="" id="{B13507CA-8E32-D922-0281-E5B77AE8B9E7}"/>
                </a:ext>
              </a:extLst>
            </p:cNvPr>
            <p:cNvCxnSpPr>
              <a:stCxn id="88" idx="3"/>
              <a:endCxn id="90" idx="0"/>
            </p:cNvCxnSpPr>
            <p:nvPr/>
          </p:nvCxnSpPr>
          <p:spPr>
            <a:xfrm flipH="1">
              <a:off x="7456260" y="2016493"/>
              <a:ext cx="103139" cy="385106"/>
            </a:xfrm>
            <a:prstGeom prst="straightConnector1">
              <a:avLst/>
            </a:prstGeom>
            <a:noFill/>
            <a:ln w="28575" cap="flat" cmpd="sng" algn="ctr">
              <a:solidFill>
                <a:srgbClr val="B84742"/>
              </a:solidFill>
              <a:prstDash val="solid"/>
              <a:miter lim="800000"/>
              <a:tailEnd type="arrow"/>
            </a:ln>
            <a:effectLst/>
          </p:spPr>
        </p:cxnSp>
        <p:cxnSp>
          <p:nvCxnSpPr>
            <p:cNvPr id="96" name="Straight Arrow Connector 95">
              <a:extLst>
                <a:ext uri="{FF2B5EF4-FFF2-40B4-BE49-F238E27FC236}">
                  <a16:creationId xmlns:a16="http://schemas.microsoft.com/office/drawing/2014/main" xmlns="" id="{B9E9AEA8-DD98-C38D-A6BD-5A2D0413608F}"/>
                </a:ext>
              </a:extLst>
            </p:cNvPr>
            <p:cNvCxnSpPr>
              <a:stCxn id="88" idx="5"/>
              <a:endCxn id="91" idx="0"/>
            </p:cNvCxnSpPr>
            <p:nvPr/>
          </p:nvCxnSpPr>
          <p:spPr>
            <a:xfrm>
              <a:off x="7896033" y="2016493"/>
              <a:ext cx="269419" cy="385106"/>
            </a:xfrm>
            <a:prstGeom prst="straightConnector1">
              <a:avLst/>
            </a:prstGeom>
            <a:noFill/>
            <a:ln w="28575" cap="flat" cmpd="sng" algn="ctr">
              <a:solidFill>
                <a:srgbClr val="B84742"/>
              </a:solidFill>
              <a:prstDash val="solid"/>
              <a:miter lim="800000"/>
              <a:tailEnd type="arrow"/>
            </a:ln>
            <a:effectLst/>
          </p:spPr>
        </p:cxnSp>
      </p:grpSp>
      <p:sp>
        <p:nvSpPr>
          <p:cNvPr id="97" name="Oval 96">
            <a:extLst>
              <a:ext uri="{FF2B5EF4-FFF2-40B4-BE49-F238E27FC236}">
                <a16:creationId xmlns:a16="http://schemas.microsoft.com/office/drawing/2014/main" xmlns="" id="{43267F13-16F7-C982-FF68-43F7224D5670}"/>
              </a:ext>
            </a:extLst>
          </p:cNvPr>
          <p:cNvSpPr/>
          <p:nvPr/>
        </p:nvSpPr>
        <p:spPr>
          <a:xfrm>
            <a:off x="3770575" y="44218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98" name="Oval 97">
            <a:extLst>
              <a:ext uri="{FF2B5EF4-FFF2-40B4-BE49-F238E27FC236}">
                <a16:creationId xmlns:a16="http://schemas.microsoft.com/office/drawing/2014/main" xmlns="" id="{B4DC3980-DF24-B42A-B40B-422D9269CB40}"/>
              </a:ext>
            </a:extLst>
          </p:cNvPr>
          <p:cNvSpPr/>
          <p:nvPr/>
        </p:nvSpPr>
        <p:spPr>
          <a:xfrm>
            <a:off x="5675575"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sp>
        <p:nvSpPr>
          <p:cNvPr id="99" name="Oval 98">
            <a:extLst>
              <a:ext uri="{FF2B5EF4-FFF2-40B4-BE49-F238E27FC236}">
                <a16:creationId xmlns:a16="http://schemas.microsoft.com/office/drawing/2014/main" xmlns="" id="{05DB4A29-C0A2-0A86-E43D-F73B882A3916}"/>
              </a:ext>
            </a:extLst>
          </p:cNvPr>
          <p:cNvSpPr/>
          <p:nvPr/>
        </p:nvSpPr>
        <p:spPr>
          <a:xfrm>
            <a:off x="3781530"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100" name="Oval 99">
            <a:extLst>
              <a:ext uri="{FF2B5EF4-FFF2-40B4-BE49-F238E27FC236}">
                <a16:creationId xmlns:a16="http://schemas.microsoft.com/office/drawing/2014/main" xmlns="" id="{EBB9D859-AC1F-6961-AD75-051B656E9C07}"/>
              </a:ext>
            </a:extLst>
          </p:cNvPr>
          <p:cNvSpPr/>
          <p:nvPr/>
        </p:nvSpPr>
        <p:spPr>
          <a:xfrm>
            <a:off x="5672641" y="60784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l</a:t>
            </a:r>
          </a:p>
        </p:txBody>
      </p:sp>
      <p:sp>
        <p:nvSpPr>
          <p:cNvPr id="101" name="Oval 100">
            <a:extLst>
              <a:ext uri="{FF2B5EF4-FFF2-40B4-BE49-F238E27FC236}">
                <a16:creationId xmlns:a16="http://schemas.microsoft.com/office/drawing/2014/main" xmlns="" id="{66CC31C9-F23F-2682-16D5-470F07D88E0A}"/>
              </a:ext>
            </a:extLst>
          </p:cNvPr>
          <p:cNvSpPr/>
          <p:nvPr/>
        </p:nvSpPr>
        <p:spPr>
          <a:xfrm>
            <a:off x="3775080" y="60784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102" name="Oval 101">
            <a:extLst>
              <a:ext uri="{FF2B5EF4-FFF2-40B4-BE49-F238E27FC236}">
                <a16:creationId xmlns:a16="http://schemas.microsoft.com/office/drawing/2014/main" xmlns="" id="{8DFAA072-203C-E109-41B0-3FE0D1009EA3}"/>
              </a:ext>
            </a:extLst>
          </p:cNvPr>
          <p:cNvSpPr/>
          <p:nvPr/>
        </p:nvSpPr>
        <p:spPr>
          <a:xfrm>
            <a:off x="4761175" y="606825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103" name="Straight Arrow Connector 102">
            <a:extLst>
              <a:ext uri="{FF2B5EF4-FFF2-40B4-BE49-F238E27FC236}">
                <a16:creationId xmlns:a16="http://schemas.microsoft.com/office/drawing/2014/main" xmlns="" id="{9CE1B013-757B-95E4-186A-6CA09DCCB45B}"/>
              </a:ext>
            </a:extLst>
          </p:cNvPr>
          <p:cNvCxnSpPr>
            <a:stCxn id="98" idx="4"/>
            <a:endCxn id="100" idx="0"/>
          </p:cNvCxnSpPr>
          <p:nvPr/>
        </p:nvCxnSpPr>
        <p:spPr>
          <a:xfrm flipH="1">
            <a:off x="5953441" y="5821682"/>
            <a:ext cx="2934" cy="256788"/>
          </a:xfrm>
          <a:prstGeom prst="straightConnector1">
            <a:avLst/>
          </a:prstGeom>
          <a:noFill/>
          <a:ln w="28575" cap="flat" cmpd="sng" algn="ctr">
            <a:solidFill>
              <a:srgbClr val="B84742"/>
            </a:solidFill>
            <a:prstDash val="solid"/>
            <a:miter lim="800000"/>
            <a:tailEnd type="arrow"/>
          </a:ln>
          <a:effectLst/>
        </p:spPr>
      </p:cxnSp>
      <p:cxnSp>
        <p:nvCxnSpPr>
          <p:cNvPr id="104" name="Straight Arrow Connector 103">
            <a:extLst>
              <a:ext uri="{FF2B5EF4-FFF2-40B4-BE49-F238E27FC236}">
                <a16:creationId xmlns:a16="http://schemas.microsoft.com/office/drawing/2014/main" xmlns="" id="{BFC1F6AB-8A74-4FD7-A9DE-D1D3E27D53AB}"/>
              </a:ext>
            </a:extLst>
          </p:cNvPr>
          <p:cNvCxnSpPr>
            <a:stCxn id="99" idx="6"/>
            <a:endCxn id="98" idx="2"/>
          </p:cNvCxnSpPr>
          <p:nvPr/>
        </p:nvCxnSpPr>
        <p:spPr>
          <a:xfrm>
            <a:off x="4343130" y="5540882"/>
            <a:ext cx="1332445" cy="0"/>
          </a:xfrm>
          <a:prstGeom prst="straightConnector1">
            <a:avLst/>
          </a:prstGeom>
          <a:noFill/>
          <a:ln w="28575" cap="flat" cmpd="sng" algn="ctr">
            <a:solidFill>
              <a:srgbClr val="B84742"/>
            </a:solidFill>
            <a:prstDash val="solid"/>
            <a:miter lim="800000"/>
            <a:tailEnd type="arrow"/>
          </a:ln>
          <a:effectLst/>
        </p:spPr>
      </p:cxnSp>
      <p:cxnSp>
        <p:nvCxnSpPr>
          <p:cNvPr id="105" name="Straight Arrow Connector 104">
            <a:extLst>
              <a:ext uri="{FF2B5EF4-FFF2-40B4-BE49-F238E27FC236}">
                <a16:creationId xmlns:a16="http://schemas.microsoft.com/office/drawing/2014/main" xmlns="" id="{467B07D5-884E-8F66-F4C9-99B597591D7E}"/>
              </a:ext>
            </a:extLst>
          </p:cNvPr>
          <p:cNvCxnSpPr>
            <a:stCxn id="97" idx="4"/>
            <a:endCxn id="99" idx="0"/>
          </p:cNvCxnSpPr>
          <p:nvPr/>
        </p:nvCxnSpPr>
        <p:spPr>
          <a:xfrm>
            <a:off x="4051375" y="4983482"/>
            <a:ext cx="10955" cy="276600"/>
          </a:xfrm>
          <a:prstGeom prst="straightConnector1">
            <a:avLst/>
          </a:prstGeom>
          <a:noFill/>
          <a:ln w="28575" cap="flat" cmpd="sng" algn="ctr">
            <a:solidFill>
              <a:srgbClr val="B84742"/>
            </a:solidFill>
            <a:prstDash val="solid"/>
            <a:miter lim="800000"/>
            <a:tailEnd type="arrow"/>
          </a:ln>
          <a:effectLst/>
        </p:spPr>
      </p:cxnSp>
      <p:cxnSp>
        <p:nvCxnSpPr>
          <p:cNvPr id="106" name="Straight Arrow Connector 105">
            <a:extLst>
              <a:ext uri="{FF2B5EF4-FFF2-40B4-BE49-F238E27FC236}">
                <a16:creationId xmlns:a16="http://schemas.microsoft.com/office/drawing/2014/main" xmlns="" id="{E29879F3-E936-38A6-09E4-F7A569F80B5B}"/>
              </a:ext>
            </a:extLst>
          </p:cNvPr>
          <p:cNvCxnSpPr>
            <a:stCxn id="99" idx="4"/>
            <a:endCxn id="101" idx="0"/>
          </p:cNvCxnSpPr>
          <p:nvPr/>
        </p:nvCxnSpPr>
        <p:spPr>
          <a:xfrm flipH="1">
            <a:off x="4055880" y="5821682"/>
            <a:ext cx="6450" cy="256788"/>
          </a:xfrm>
          <a:prstGeom prst="straightConnector1">
            <a:avLst/>
          </a:prstGeom>
          <a:noFill/>
          <a:ln w="28575" cap="flat" cmpd="sng" algn="ctr">
            <a:solidFill>
              <a:srgbClr val="B84742"/>
            </a:solidFill>
            <a:prstDash val="solid"/>
            <a:miter lim="800000"/>
            <a:tailEnd type="arrow"/>
          </a:ln>
          <a:effectLst/>
        </p:spPr>
      </p:cxnSp>
      <p:cxnSp>
        <p:nvCxnSpPr>
          <p:cNvPr id="107" name="Straight Arrow Connector 106">
            <a:extLst>
              <a:ext uri="{FF2B5EF4-FFF2-40B4-BE49-F238E27FC236}">
                <a16:creationId xmlns:a16="http://schemas.microsoft.com/office/drawing/2014/main" xmlns="" id="{A4F39410-B476-6450-0E22-08C819AEC524}"/>
              </a:ext>
            </a:extLst>
          </p:cNvPr>
          <p:cNvCxnSpPr>
            <a:stCxn id="101" idx="6"/>
            <a:endCxn id="102" idx="2"/>
          </p:cNvCxnSpPr>
          <p:nvPr/>
        </p:nvCxnSpPr>
        <p:spPr>
          <a:xfrm flipV="1">
            <a:off x="4336680" y="6349058"/>
            <a:ext cx="424495" cy="10212"/>
          </a:xfrm>
          <a:prstGeom prst="straightConnector1">
            <a:avLst/>
          </a:prstGeom>
          <a:noFill/>
          <a:ln w="28575" cap="flat" cmpd="sng" algn="ctr">
            <a:solidFill>
              <a:srgbClr val="B84742"/>
            </a:solidFill>
            <a:prstDash val="solid"/>
            <a:miter lim="800000"/>
            <a:tailEnd type="arrow"/>
          </a:ln>
          <a:effectLst/>
        </p:spPr>
      </p:cxnSp>
      <p:sp>
        <p:nvSpPr>
          <p:cNvPr id="108" name="Oval 107">
            <a:extLst>
              <a:ext uri="{FF2B5EF4-FFF2-40B4-BE49-F238E27FC236}">
                <a16:creationId xmlns:a16="http://schemas.microsoft.com/office/drawing/2014/main" xmlns="" id="{5B4EB655-FE4D-D3EE-1E32-06FE58BFDAB1}"/>
              </a:ext>
            </a:extLst>
          </p:cNvPr>
          <p:cNvSpPr/>
          <p:nvPr/>
        </p:nvSpPr>
        <p:spPr>
          <a:xfrm>
            <a:off x="565692" y="44218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109" name="Oval 108">
            <a:extLst>
              <a:ext uri="{FF2B5EF4-FFF2-40B4-BE49-F238E27FC236}">
                <a16:creationId xmlns:a16="http://schemas.microsoft.com/office/drawing/2014/main" xmlns="" id="{6F7A5670-F1CB-94E6-A16E-2C382DDA6CC0}"/>
              </a:ext>
            </a:extLst>
          </p:cNvPr>
          <p:cNvSpPr/>
          <p:nvPr/>
        </p:nvSpPr>
        <p:spPr>
          <a:xfrm>
            <a:off x="565692"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110" name="Oval 109">
            <a:extLst>
              <a:ext uri="{FF2B5EF4-FFF2-40B4-BE49-F238E27FC236}">
                <a16:creationId xmlns:a16="http://schemas.microsoft.com/office/drawing/2014/main" xmlns="" id="{BB147A42-88DA-2AF7-ED3F-D1FF3EE2818E}"/>
              </a:ext>
            </a:extLst>
          </p:cNvPr>
          <p:cNvSpPr/>
          <p:nvPr/>
        </p:nvSpPr>
        <p:spPr>
          <a:xfrm>
            <a:off x="1583438"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111" name="Oval 110">
            <a:extLst>
              <a:ext uri="{FF2B5EF4-FFF2-40B4-BE49-F238E27FC236}">
                <a16:creationId xmlns:a16="http://schemas.microsoft.com/office/drawing/2014/main" xmlns="" id="{649CD01C-2D51-C4CA-BCBD-F8B8B16D3D83}"/>
              </a:ext>
            </a:extLst>
          </p:cNvPr>
          <p:cNvSpPr/>
          <p:nvPr/>
        </p:nvSpPr>
        <p:spPr>
          <a:xfrm>
            <a:off x="565692" y="60982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112" name="Oval 111">
            <a:extLst>
              <a:ext uri="{FF2B5EF4-FFF2-40B4-BE49-F238E27FC236}">
                <a16:creationId xmlns:a16="http://schemas.microsoft.com/office/drawing/2014/main" xmlns="" id="{7037EF5E-9501-9A08-C1AF-AFA433D19285}"/>
              </a:ext>
            </a:extLst>
          </p:cNvPr>
          <p:cNvSpPr/>
          <p:nvPr/>
        </p:nvSpPr>
        <p:spPr>
          <a:xfrm>
            <a:off x="1583438" y="60982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13" name="Oval 112">
            <a:extLst>
              <a:ext uri="{FF2B5EF4-FFF2-40B4-BE49-F238E27FC236}">
                <a16:creationId xmlns:a16="http://schemas.microsoft.com/office/drawing/2014/main" xmlns="" id="{712F8908-9CDC-FECD-4B2E-6F1174FEBA7B}"/>
              </a:ext>
            </a:extLst>
          </p:cNvPr>
          <p:cNvSpPr/>
          <p:nvPr/>
        </p:nvSpPr>
        <p:spPr>
          <a:xfrm>
            <a:off x="2546892" y="60982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cxnSp>
        <p:nvCxnSpPr>
          <p:cNvPr id="114" name="Straight Arrow Connector 113">
            <a:extLst>
              <a:ext uri="{FF2B5EF4-FFF2-40B4-BE49-F238E27FC236}">
                <a16:creationId xmlns:a16="http://schemas.microsoft.com/office/drawing/2014/main" xmlns="" id="{E8C0B3FB-3399-6786-983E-931BFD6F4E0C}"/>
              </a:ext>
            </a:extLst>
          </p:cNvPr>
          <p:cNvCxnSpPr>
            <a:stCxn id="109" idx="4"/>
            <a:endCxn id="111" idx="0"/>
          </p:cNvCxnSpPr>
          <p:nvPr/>
        </p:nvCxnSpPr>
        <p:spPr>
          <a:xfrm>
            <a:off x="846492" y="5821682"/>
            <a:ext cx="0" cy="276600"/>
          </a:xfrm>
          <a:prstGeom prst="straightConnector1">
            <a:avLst/>
          </a:prstGeom>
          <a:noFill/>
          <a:ln w="28575" cap="flat" cmpd="sng" algn="ctr">
            <a:solidFill>
              <a:srgbClr val="B84742"/>
            </a:solidFill>
            <a:prstDash val="solid"/>
            <a:miter lim="800000"/>
            <a:tailEnd type="arrow"/>
          </a:ln>
          <a:effectLst/>
        </p:spPr>
      </p:cxnSp>
      <p:cxnSp>
        <p:nvCxnSpPr>
          <p:cNvPr id="115" name="Straight Arrow Connector 114">
            <a:extLst>
              <a:ext uri="{FF2B5EF4-FFF2-40B4-BE49-F238E27FC236}">
                <a16:creationId xmlns:a16="http://schemas.microsoft.com/office/drawing/2014/main" xmlns="" id="{D9339544-6DBB-CAC8-5762-BA299C2E4033}"/>
              </a:ext>
            </a:extLst>
          </p:cNvPr>
          <p:cNvCxnSpPr>
            <a:stCxn id="108" idx="4"/>
            <a:endCxn id="109" idx="0"/>
          </p:cNvCxnSpPr>
          <p:nvPr/>
        </p:nvCxnSpPr>
        <p:spPr>
          <a:xfrm>
            <a:off x="846492" y="4983482"/>
            <a:ext cx="0" cy="276600"/>
          </a:xfrm>
          <a:prstGeom prst="straightConnector1">
            <a:avLst/>
          </a:prstGeom>
          <a:noFill/>
          <a:ln w="28575" cap="flat" cmpd="sng" algn="ctr">
            <a:solidFill>
              <a:srgbClr val="B84742"/>
            </a:solidFill>
            <a:prstDash val="solid"/>
            <a:miter lim="800000"/>
            <a:tailEnd type="arrow"/>
          </a:ln>
          <a:effectLst/>
        </p:spPr>
      </p:cxnSp>
      <p:cxnSp>
        <p:nvCxnSpPr>
          <p:cNvPr id="116" name="Straight Arrow Connector 115">
            <a:extLst>
              <a:ext uri="{FF2B5EF4-FFF2-40B4-BE49-F238E27FC236}">
                <a16:creationId xmlns:a16="http://schemas.microsoft.com/office/drawing/2014/main" xmlns="" id="{26761A0B-F260-6122-68DC-0E6CE8BB3C0C}"/>
              </a:ext>
            </a:extLst>
          </p:cNvPr>
          <p:cNvCxnSpPr>
            <a:stCxn id="109" idx="6"/>
            <a:endCxn id="110" idx="2"/>
          </p:cNvCxnSpPr>
          <p:nvPr/>
        </p:nvCxnSpPr>
        <p:spPr>
          <a:xfrm>
            <a:off x="1127292" y="5540882"/>
            <a:ext cx="456146" cy="0"/>
          </a:xfrm>
          <a:prstGeom prst="straightConnector1">
            <a:avLst/>
          </a:prstGeom>
          <a:noFill/>
          <a:ln w="28575" cap="flat" cmpd="sng" algn="ctr">
            <a:solidFill>
              <a:srgbClr val="B84742"/>
            </a:solidFill>
            <a:prstDash val="solid"/>
            <a:miter lim="800000"/>
            <a:tailEnd type="arrow"/>
          </a:ln>
          <a:effectLst/>
        </p:spPr>
      </p:cxnSp>
      <p:cxnSp>
        <p:nvCxnSpPr>
          <p:cNvPr id="117" name="Straight Arrow Connector 116">
            <a:extLst>
              <a:ext uri="{FF2B5EF4-FFF2-40B4-BE49-F238E27FC236}">
                <a16:creationId xmlns:a16="http://schemas.microsoft.com/office/drawing/2014/main" xmlns="" id="{5D678A61-09A9-FDE8-33ED-BC25F4D578A3}"/>
              </a:ext>
            </a:extLst>
          </p:cNvPr>
          <p:cNvCxnSpPr>
            <a:stCxn id="110" idx="4"/>
            <a:endCxn id="112" idx="0"/>
          </p:cNvCxnSpPr>
          <p:nvPr/>
        </p:nvCxnSpPr>
        <p:spPr>
          <a:xfrm>
            <a:off x="1864238" y="5821682"/>
            <a:ext cx="0" cy="276600"/>
          </a:xfrm>
          <a:prstGeom prst="straightConnector1">
            <a:avLst/>
          </a:prstGeom>
          <a:noFill/>
          <a:ln w="28575" cap="flat" cmpd="sng" algn="ctr">
            <a:solidFill>
              <a:srgbClr val="B84742"/>
            </a:solidFill>
            <a:prstDash val="solid"/>
            <a:miter lim="800000"/>
            <a:tailEnd type="arrow"/>
          </a:ln>
          <a:effectLst/>
        </p:spPr>
      </p:cxnSp>
      <p:cxnSp>
        <p:nvCxnSpPr>
          <p:cNvPr id="118" name="Straight Arrow Connector 117">
            <a:extLst>
              <a:ext uri="{FF2B5EF4-FFF2-40B4-BE49-F238E27FC236}">
                <a16:creationId xmlns:a16="http://schemas.microsoft.com/office/drawing/2014/main" xmlns="" id="{D7F5C866-5706-3997-C393-2A0A1D1B0997}"/>
              </a:ext>
            </a:extLst>
          </p:cNvPr>
          <p:cNvCxnSpPr>
            <a:stCxn id="112" idx="6"/>
            <a:endCxn id="113" idx="2"/>
          </p:cNvCxnSpPr>
          <p:nvPr/>
        </p:nvCxnSpPr>
        <p:spPr>
          <a:xfrm>
            <a:off x="2145038" y="6379082"/>
            <a:ext cx="401854" cy="0"/>
          </a:xfrm>
          <a:prstGeom prst="straightConnector1">
            <a:avLst/>
          </a:prstGeom>
          <a:noFill/>
          <a:ln w="28575" cap="flat" cmpd="sng" algn="ctr">
            <a:solidFill>
              <a:srgbClr val="B84742"/>
            </a:solidFill>
            <a:prstDash val="solid"/>
            <a:miter lim="800000"/>
            <a:tailEnd type="arrow"/>
          </a:ln>
          <a:effectLst/>
        </p:spPr>
      </p:cxnSp>
      <p:cxnSp>
        <p:nvCxnSpPr>
          <p:cNvPr id="119" name="Straight Arrow Connector 118">
            <a:extLst>
              <a:ext uri="{FF2B5EF4-FFF2-40B4-BE49-F238E27FC236}">
                <a16:creationId xmlns:a16="http://schemas.microsoft.com/office/drawing/2014/main" xmlns="" id="{BD151A1F-1739-6CBB-AFEA-8C9D93CD433E}"/>
              </a:ext>
            </a:extLst>
          </p:cNvPr>
          <p:cNvCxnSpPr>
            <a:stCxn id="108" idx="6"/>
            <a:endCxn id="97" idx="2"/>
          </p:cNvCxnSpPr>
          <p:nvPr/>
        </p:nvCxnSpPr>
        <p:spPr>
          <a:xfrm>
            <a:off x="1127292" y="4702682"/>
            <a:ext cx="2643283" cy="0"/>
          </a:xfrm>
          <a:prstGeom prst="straightConnector1">
            <a:avLst/>
          </a:prstGeom>
          <a:noFill/>
          <a:ln w="28575" cap="flat" cmpd="sng" algn="ctr">
            <a:solidFill>
              <a:srgbClr val="B84742"/>
            </a:solidFill>
            <a:prstDash val="solid"/>
            <a:miter lim="800000"/>
            <a:tailEnd type="arrow"/>
          </a:ln>
          <a:effectLst/>
        </p:spPr>
      </p:cxnSp>
      <p:grpSp>
        <p:nvGrpSpPr>
          <p:cNvPr id="120" name="Group 119">
            <a:extLst>
              <a:ext uri="{FF2B5EF4-FFF2-40B4-BE49-F238E27FC236}">
                <a16:creationId xmlns:a16="http://schemas.microsoft.com/office/drawing/2014/main" xmlns="" id="{52F806BB-8997-6F6F-EA08-D55A93860BF2}"/>
              </a:ext>
            </a:extLst>
          </p:cNvPr>
          <p:cNvGrpSpPr/>
          <p:nvPr/>
        </p:nvGrpSpPr>
        <p:grpSpPr>
          <a:xfrm>
            <a:off x="7068913" y="1587384"/>
            <a:ext cx="4566449" cy="4399077"/>
            <a:chOff x="1676400" y="2977994"/>
            <a:chExt cx="4566449" cy="4399077"/>
          </a:xfrm>
        </p:grpSpPr>
        <p:sp>
          <p:nvSpPr>
            <p:cNvPr id="121" name="Oval 120">
              <a:extLst>
                <a:ext uri="{FF2B5EF4-FFF2-40B4-BE49-F238E27FC236}">
                  <a16:creationId xmlns:a16="http://schemas.microsoft.com/office/drawing/2014/main" xmlns="" id="{EBD10533-2DC8-F93D-4551-4D9A5314C6DD}"/>
                </a:ext>
              </a:extLst>
            </p:cNvPr>
            <p:cNvSpPr/>
            <p:nvPr/>
          </p:nvSpPr>
          <p:spPr>
            <a:xfrm>
              <a:off x="5559987" y="412136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122" name="Oval 121">
              <a:extLst>
                <a:ext uri="{FF2B5EF4-FFF2-40B4-BE49-F238E27FC236}">
                  <a16:creationId xmlns:a16="http://schemas.microsoft.com/office/drawing/2014/main" xmlns="" id="{0B578B5A-39DF-8ABC-C833-6FCEEB056139}"/>
                </a:ext>
              </a:extLst>
            </p:cNvPr>
            <p:cNvSpPr/>
            <p:nvPr/>
          </p:nvSpPr>
          <p:spPr>
            <a:xfrm>
              <a:off x="5681249" y="59441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sp>
          <p:nvSpPr>
            <p:cNvPr id="123" name="Oval 122">
              <a:extLst>
                <a:ext uri="{FF2B5EF4-FFF2-40B4-BE49-F238E27FC236}">
                  <a16:creationId xmlns:a16="http://schemas.microsoft.com/office/drawing/2014/main" xmlns="" id="{FCBDEFA3-CFC0-0871-2D76-E8D2E99082AB}"/>
                </a:ext>
              </a:extLst>
            </p:cNvPr>
            <p:cNvSpPr/>
            <p:nvPr/>
          </p:nvSpPr>
          <p:spPr>
            <a:xfrm>
              <a:off x="4923364" y="505019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124" name="Oval 123">
              <a:extLst>
                <a:ext uri="{FF2B5EF4-FFF2-40B4-BE49-F238E27FC236}">
                  <a16:creationId xmlns:a16="http://schemas.microsoft.com/office/drawing/2014/main" xmlns="" id="{B87345C6-5901-9688-864D-80A876426B9E}"/>
                </a:ext>
              </a:extLst>
            </p:cNvPr>
            <p:cNvSpPr/>
            <p:nvPr/>
          </p:nvSpPr>
          <p:spPr>
            <a:xfrm>
              <a:off x="5105400" y="681547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l</a:t>
              </a:r>
            </a:p>
          </p:txBody>
        </p:sp>
        <p:sp>
          <p:nvSpPr>
            <p:cNvPr id="125" name="Oval 124">
              <a:extLst>
                <a:ext uri="{FF2B5EF4-FFF2-40B4-BE49-F238E27FC236}">
                  <a16:creationId xmlns:a16="http://schemas.microsoft.com/office/drawing/2014/main" xmlns="" id="{25083FB6-ECCE-38C8-34D1-E09A4F16CBA4}"/>
                </a:ext>
              </a:extLst>
            </p:cNvPr>
            <p:cNvSpPr/>
            <p:nvPr/>
          </p:nvSpPr>
          <p:spPr>
            <a:xfrm>
              <a:off x="3962400" y="59441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126" name="Oval 125">
              <a:extLst>
                <a:ext uri="{FF2B5EF4-FFF2-40B4-BE49-F238E27FC236}">
                  <a16:creationId xmlns:a16="http://schemas.microsoft.com/office/drawing/2014/main" xmlns="" id="{704361D5-0403-59F6-05A6-F99F28B9623B}"/>
                </a:ext>
              </a:extLst>
            </p:cNvPr>
            <p:cNvSpPr/>
            <p:nvPr/>
          </p:nvSpPr>
          <p:spPr>
            <a:xfrm>
              <a:off x="4495800" y="681547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127" name="Straight Arrow Connector 126">
              <a:extLst>
                <a:ext uri="{FF2B5EF4-FFF2-40B4-BE49-F238E27FC236}">
                  <a16:creationId xmlns:a16="http://schemas.microsoft.com/office/drawing/2014/main" xmlns="" id="{2B3D889A-FB42-9A75-41C3-A1D69DF44D7F}"/>
                </a:ext>
              </a:extLst>
            </p:cNvPr>
            <p:cNvCxnSpPr>
              <a:stCxn id="122" idx="3"/>
              <a:endCxn id="124" idx="0"/>
            </p:cNvCxnSpPr>
            <p:nvPr/>
          </p:nvCxnSpPr>
          <p:spPr>
            <a:xfrm flipH="1">
              <a:off x="5386200" y="6423526"/>
              <a:ext cx="377293" cy="391945"/>
            </a:xfrm>
            <a:prstGeom prst="straightConnector1">
              <a:avLst/>
            </a:prstGeom>
            <a:noFill/>
            <a:ln w="28575" cap="flat" cmpd="sng" algn="ctr">
              <a:solidFill>
                <a:srgbClr val="B84742"/>
              </a:solidFill>
              <a:prstDash val="solid"/>
              <a:miter lim="800000"/>
              <a:tailEnd type="arrow"/>
            </a:ln>
            <a:effectLst/>
          </p:spPr>
        </p:cxnSp>
        <p:cxnSp>
          <p:nvCxnSpPr>
            <p:cNvPr id="128" name="Straight Arrow Connector 127">
              <a:extLst>
                <a:ext uri="{FF2B5EF4-FFF2-40B4-BE49-F238E27FC236}">
                  <a16:creationId xmlns:a16="http://schemas.microsoft.com/office/drawing/2014/main" xmlns="" id="{C3E0156F-2977-0B6F-FE70-F70BC89BEF3C}"/>
                </a:ext>
              </a:extLst>
            </p:cNvPr>
            <p:cNvCxnSpPr>
              <a:stCxn id="123" idx="5"/>
              <a:endCxn id="122" idx="0"/>
            </p:cNvCxnSpPr>
            <p:nvPr/>
          </p:nvCxnSpPr>
          <p:spPr>
            <a:xfrm>
              <a:off x="5402720" y="5529547"/>
              <a:ext cx="559329" cy="414623"/>
            </a:xfrm>
            <a:prstGeom prst="straightConnector1">
              <a:avLst/>
            </a:prstGeom>
            <a:noFill/>
            <a:ln w="28575" cap="flat" cmpd="sng" algn="ctr">
              <a:solidFill>
                <a:srgbClr val="B84742"/>
              </a:solidFill>
              <a:prstDash val="solid"/>
              <a:miter lim="800000"/>
              <a:tailEnd type="arrow"/>
            </a:ln>
            <a:effectLst/>
          </p:spPr>
        </p:cxnSp>
        <p:cxnSp>
          <p:nvCxnSpPr>
            <p:cNvPr id="129" name="Straight Arrow Connector 128">
              <a:extLst>
                <a:ext uri="{FF2B5EF4-FFF2-40B4-BE49-F238E27FC236}">
                  <a16:creationId xmlns:a16="http://schemas.microsoft.com/office/drawing/2014/main" xmlns="" id="{2FC43CBF-8CA5-A468-459D-91A262A68D7B}"/>
                </a:ext>
              </a:extLst>
            </p:cNvPr>
            <p:cNvCxnSpPr>
              <a:stCxn id="121" idx="3"/>
              <a:endCxn id="123" idx="0"/>
            </p:cNvCxnSpPr>
            <p:nvPr/>
          </p:nvCxnSpPr>
          <p:spPr>
            <a:xfrm flipH="1">
              <a:off x="5204164" y="4600721"/>
              <a:ext cx="438067" cy="449470"/>
            </a:xfrm>
            <a:prstGeom prst="straightConnector1">
              <a:avLst/>
            </a:prstGeom>
            <a:noFill/>
            <a:ln w="28575" cap="flat" cmpd="sng" algn="ctr">
              <a:solidFill>
                <a:srgbClr val="B84742"/>
              </a:solidFill>
              <a:prstDash val="solid"/>
              <a:miter lim="800000"/>
              <a:tailEnd type="arrow"/>
            </a:ln>
            <a:effectLst/>
          </p:spPr>
        </p:cxnSp>
        <p:cxnSp>
          <p:nvCxnSpPr>
            <p:cNvPr id="130" name="Straight Arrow Connector 129">
              <a:extLst>
                <a:ext uri="{FF2B5EF4-FFF2-40B4-BE49-F238E27FC236}">
                  <a16:creationId xmlns:a16="http://schemas.microsoft.com/office/drawing/2014/main" xmlns="" id="{9D2AA206-FEB9-4917-A624-00827906D691}"/>
                </a:ext>
              </a:extLst>
            </p:cNvPr>
            <p:cNvCxnSpPr>
              <a:stCxn id="123" idx="3"/>
              <a:endCxn id="125" idx="0"/>
            </p:cNvCxnSpPr>
            <p:nvPr/>
          </p:nvCxnSpPr>
          <p:spPr>
            <a:xfrm flipH="1">
              <a:off x="4243200" y="5529547"/>
              <a:ext cx="762408" cy="414623"/>
            </a:xfrm>
            <a:prstGeom prst="straightConnector1">
              <a:avLst/>
            </a:prstGeom>
            <a:noFill/>
            <a:ln w="28575" cap="flat" cmpd="sng" algn="ctr">
              <a:solidFill>
                <a:srgbClr val="B84742"/>
              </a:solidFill>
              <a:prstDash val="solid"/>
              <a:miter lim="800000"/>
              <a:tailEnd type="arrow"/>
            </a:ln>
            <a:effectLst/>
          </p:spPr>
        </p:cxnSp>
        <p:cxnSp>
          <p:nvCxnSpPr>
            <p:cNvPr id="131" name="Straight Arrow Connector 130">
              <a:extLst>
                <a:ext uri="{FF2B5EF4-FFF2-40B4-BE49-F238E27FC236}">
                  <a16:creationId xmlns:a16="http://schemas.microsoft.com/office/drawing/2014/main" xmlns="" id="{C56FDE36-EB21-F261-EB27-7D784F8EEEDE}"/>
                </a:ext>
              </a:extLst>
            </p:cNvPr>
            <p:cNvCxnSpPr>
              <a:stCxn id="125" idx="5"/>
              <a:endCxn id="126" idx="0"/>
            </p:cNvCxnSpPr>
            <p:nvPr/>
          </p:nvCxnSpPr>
          <p:spPr>
            <a:xfrm>
              <a:off x="4441756" y="6423526"/>
              <a:ext cx="334844" cy="391945"/>
            </a:xfrm>
            <a:prstGeom prst="straightConnector1">
              <a:avLst/>
            </a:prstGeom>
            <a:noFill/>
            <a:ln w="28575" cap="flat" cmpd="sng" algn="ctr">
              <a:solidFill>
                <a:srgbClr val="B84742"/>
              </a:solidFill>
              <a:prstDash val="solid"/>
              <a:miter lim="800000"/>
              <a:tailEnd type="arrow"/>
            </a:ln>
            <a:effectLst/>
          </p:spPr>
        </p:cxnSp>
        <p:sp>
          <p:nvSpPr>
            <p:cNvPr id="132" name="Oval 131">
              <a:extLst>
                <a:ext uri="{FF2B5EF4-FFF2-40B4-BE49-F238E27FC236}">
                  <a16:creationId xmlns:a16="http://schemas.microsoft.com/office/drawing/2014/main" xmlns="" id="{007939CF-AC38-0C5A-7156-685ED61DAE31}"/>
                </a:ext>
              </a:extLst>
            </p:cNvPr>
            <p:cNvSpPr/>
            <p:nvPr/>
          </p:nvSpPr>
          <p:spPr>
            <a:xfrm>
              <a:off x="3962400" y="297799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133" name="Oval 132">
              <a:extLst>
                <a:ext uri="{FF2B5EF4-FFF2-40B4-BE49-F238E27FC236}">
                  <a16:creationId xmlns:a16="http://schemas.microsoft.com/office/drawing/2014/main" xmlns="" id="{253CA113-E313-8FA7-C7C9-7E816C5E9B56}"/>
                </a:ext>
              </a:extLst>
            </p:cNvPr>
            <p:cNvSpPr/>
            <p:nvPr/>
          </p:nvSpPr>
          <p:spPr>
            <a:xfrm>
              <a:off x="2286000" y="406731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134" name="Oval 133">
              <a:extLst>
                <a:ext uri="{FF2B5EF4-FFF2-40B4-BE49-F238E27FC236}">
                  <a16:creationId xmlns:a16="http://schemas.microsoft.com/office/drawing/2014/main" xmlns="" id="{1EE7B2B9-938C-FCED-1FD9-2478E8DD0972}"/>
                </a:ext>
              </a:extLst>
            </p:cNvPr>
            <p:cNvSpPr/>
            <p:nvPr/>
          </p:nvSpPr>
          <p:spPr>
            <a:xfrm>
              <a:off x="2866827" y="505019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135" name="Oval 134">
              <a:extLst>
                <a:ext uri="{FF2B5EF4-FFF2-40B4-BE49-F238E27FC236}">
                  <a16:creationId xmlns:a16="http://schemas.microsoft.com/office/drawing/2014/main" xmlns="" id="{F4FD9251-B3D3-9CD8-A3DE-213C7AEBB7E4}"/>
                </a:ext>
              </a:extLst>
            </p:cNvPr>
            <p:cNvSpPr/>
            <p:nvPr/>
          </p:nvSpPr>
          <p:spPr>
            <a:xfrm>
              <a:off x="1676400" y="505019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136" name="Oval 135">
              <a:extLst>
                <a:ext uri="{FF2B5EF4-FFF2-40B4-BE49-F238E27FC236}">
                  <a16:creationId xmlns:a16="http://schemas.microsoft.com/office/drawing/2014/main" xmlns="" id="{A2E660B8-762D-B0BD-9846-D52FAA96CD41}"/>
                </a:ext>
              </a:extLst>
            </p:cNvPr>
            <p:cNvSpPr/>
            <p:nvPr/>
          </p:nvSpPr>
          <p:spPr>
            <a:xfrm>
              <a:off x="2341796" y="59634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37" name="Oval 136">
              <a:extLst>
                <a:ext uri="{FF2B5EF4-FFF2-40B4-BE49-F238E27FC236}">
                  <a16:creationId xmlns:a16="http://schemas.microsoft.com/office/drawing/2014/main" xmlns="" id="{8766486E-F643-FBB1-81DB-29FE5EC56DB6}"/>
                </a:ext>
              </a:extLst>
            </p:cNvPr>
            <p:cNvSpPr/>
            <p:nvPr/>
          </p:nvSpPr>
          <p:spPr>
            <a:xfrm>
              <a:off x="2936531" y="681547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cxnSp>
          <p:nvCxnSpPr>
            <p:cNvPr id="138" name="Straight Arrow Connector 137">
              <a:extLst>
                <a:ext uri="{FF2B5EF4-FFF2-40B4-BE49-F238E27FC236}">
                  <a16:creationId xmlns:a16="http://schemas.microsoft.com/office/drawing/2014/main" xmlns="" id="{337B09FB-23DE-9D68-E2AD-F470E65D0625}"/>
                </a:ext>
              </a:extLst>
            </p:cNvPr>
            <p:cNvCxnSpPr>
              <a:stCxn id="133" idx="3"/>
              <a:endCxn id="135" idx="0"/>
            </p:cNvCxnSpPr>
            <p:nvPr/>
          </p:nvCxnSpPr>
          <p:spPr>
            <a:xfrm flipH="1">
              <a:off x="1957200" y="4546669"/>
              <a:ext cx="411044" cy="503522"/>
            </a:xfrm>
            <a:prstGeom prst="straightConnector1">
              <a:avLst/>
            </a:prstGeom>
            <a:noFill/>
            <a:ln w="28575" cap="flat" cmpd="sng" algn="ctr">
              <a:solidFill>
                <a:srgbClr val="B84742"/>
              </a:solidFill>
              <a:prstDash val="solid"/>
              <a:miter lim="800000"/>
              <a:tailEnd type="arrow"/>
            </a:ln>
            <a:effectLst/>
          </p:spPr>
        </p:cxnSp>
        <p:cxnSp>
          <p:nvCxnSpPr>
            <p:cNvPr id="139" name="Straight Arrow Connector 138">
              <a:extLst>
                <a:ext uri="{FF2B5EF4-FFF2-40B4-BE49-F238E27FC236}">
                  <a16:creationId xmlns:a16="http://schemas.microsoft.com/office/drawing/2014/main" xmlns="" id="{9F9B19D2-D246-5E97-2FFF-B09BC1C829D6}"/>
                </a:ext>
              </a:extLst>
            </p:cNvPr>
            <p:cNvCxnSpPr>
              <a:stCxn id="132" idx="3"/>
              <a:endCxn id="133" idx="7"/>
            </p:cNvCxnSpPr>
            <p:nvPr/>
          </p:nvCxnSpPr>
          <p:spPr>
            <a:xfrm flipH="1">
              <a:off x="2765356" y="3457350"/>
              <a:ext cx="1279288" cy="692207"/>
            </a:xfrm>
            <a:prstGeom prst="straightConnector1">
              <a:avLst/>
            </a:prstGeom>
            <a:noFill/>
            <a:ln w="28575" cap="flat" cmpd="sng" algn="ctr">
              <a:solidFill>
                <a:srgbClr val="B84742"/>
              </a:solidFill>
              <a:prstDash val="solid"/>
              <a:miter lim="800000"/>
              <a:tailEnd type="arrow"/>
            </a:ln>
            <a:effectLst/>
          </p:spPr>
        </p:cxnSp>
        <p:cxnSp>
          <p:nvCxnSpPr>
            <p:cNvPr id="140" name="Straight Arrow Connector 139">
              <a:extLst>
                <a:ext uri="{FF2B5EF4-FFF2-40B4-BE49-F238E27FC236}">
                  <a16:creationId xmlns:a16="http://schemas.microsoft.com/office/drawing/2014/main" xmlns="" id="{F4DF5A73-8125-9D9D-B064-86F78623BC34}"/>
                </a:ext>
              </a:extLst>
            </p:cNvPr>
            <p:cNvCxnSpPr>
              <a:stCxn id="133" idx="5"/>
              <a:endCxn id="134" idx="0"/>
            </p:cNvCxnSpPr>
            <p:nvPr/>
          </p:nvCxnSpPr>
          <p:spPr>
            <a:xfrm>
              <a:off x="2765356" y="4546669"/>
              <a:ext cx="382271" cy="503522"/>
            </a:xfrm>
            <a:prstGeom prst="straightConnector1">
              <a:avLst/>
            </a:prstGeom>
            <a:noFill/>
            <a:ln w="28575" cap="flat" cmpd="sng" algn="ctr">
              <a:solidFill>
                <a:srgbClr val="B84742"/>
              </a:solidFill>
              <a:prstDash val="solid"/>
              <a:miter lim="800000"/>
              <a:tailEnd type="arrow"/>
            </a:ln>
            <a:effectLst/>
          </p:spPr>
        </p:cxnSp>
        <p:cxnSp>
          <p:nvCxnSpPr>
            <p:cNvPr id="141" name="Straight Arrow Connector 140">
              <a:extLst>
                <a:ext uri="{FF2B5EF4-FFF2-40B4-BE49-F238E27FC236}">
                  <a16:creationId xmlns:a16="http://schemas.microsoft.com/office/drawing/2014/main" xmlns="" id="{7D42880C-6DFF-7C72-7FCD-7A823A40E18E}"/>
                </a:ext>
              </a:extLst>
            </p:cNvPr>
            <p:cNvCxnSpPr>
              <a:stCxn id="134" idx="3"/>
              <a:endCxn id="136" idx="0"/>
            </p:cNvCxnSpPr>
            <p:nvPr/>
          </p:nvCxnSpPr>
          <p:spPr>
            <a:xfrm flipH="1">
              <a:off x="2622596" y="5529547"/>
              <a:ext cx="326475" cy="433923"/>
            </a:xfrm>
            <a:prstGeom prst="straightConnector1">
              <a:avLst/>
            </a:prstGeom>
            <a:noFill/>
            <a:ln w="28575" cap="flat" cmpd="sng" algn="ctr">
              <a:solidFill>
                <a:srgbClr val="B84742"/>
              </a:solidFill>
              <a:prstDash val="solid"/>
              <a:miter lim="800000"/>
              <a:tailEnd type="arrow"/>
            </a:ln>
            <a:effectLst/>
          </p:spPr>
        </p:cxnSp>
        <p:cxnSp>
          <p:nvCxnSpPr>
            <p:cNvPr id="142" name="Straight Arrow Connector 141">
              <a:extLst>
                <a:ext uri="{FF2B5EF4-FFF2-40B4-BE49-F238E27FC236}">
                  <a16:creationId xmlns:a16="http://schemas.microsoft.com/office/drawing/2014/main" xmlns="" id="{CC35235B-D103-2F35-C84F-D82541B16D54}"/>
                </a:ext>
              </a:extLst>
            </p:cNvPr>
            <p:cNvCxnSpPr>
              <a:stCxn id="136" idx="5"/>
              <a:endCxn id="137" idx="0"/>
            </p:cNvCxnSpPr>
            <p:nvPr/>
          </p:nvCxnSpPr>
          <p:spPr>
            <a:xfrm>
              <a:off x="2821152" y="6442826"/>
              <a:ext cx="396179" cy="372645"/>
            </a:xfrm>
            <a:prstGeom prst="straightConnector1">
              <a:avLst/>
            </a:prstGeom>
            <a:noFill/>
            <a:ln w="28575" cap="flat" cmpd="sng" algn="ctr">
              <a:solidFill>
                <a:srgbClr val="B84742"/>
              </a:solidFill>
              <a:prstDash val="solid"/>
              <a:miter lim="800000"/>
              <a:tailEnd type="arrow"/>
            </a:ln>
            <a:effectLst/>
          </p:spPr>
        </p:cxnSp>
        <p:cxnSp>
          <p:nvCxnSpPr>
            <p:cNvPr id="143" name="Straight Arrow Connector 142">
              <a:extLst>
                <a:ext uri="{FF2B5EF4-FFF2-40B4-BE49-F238E27FC236}">
                  <a16:creationId xmlns:a16="http://schemas.microsoft.com/office/drawing/2014/main" xmlns="" id="{83A732C6-1ACC-9243-6BD6-9EBE1875C74E}"/>
                </a:ext>
              </a:extLst>
            </p:cNvPr>
            <p:cNvCxnSpPr>
              <a:stCxn id="132" idx="5"/>
              <a:endCxn id="121" idx="1"/>
            </p:cNvCxnSpPr>
            <p:nvPr/>
          </p:nvCxnSpPr>
          <p:spPr>
            <a:xfrm>
              <a:off x="4441756" y="3457350"/>
              <a:ext cx="1200475" cy="746259"/>
            </a:xfrm>
            <a:prstGeom prst="straightConnector1">
              <a:avLst/>
            </a:prstGeom>
            <a:noFill/>
            <a:ln w="28575" cap="flat" cmpd="sng" algn="ctr">
              <a:solidFill>
                <a:srgbClr val="B84742"/>
              </a:solidFill>
              <a:prstDash val="solid"/>
              <a:miter lim="800000"/>
              <a:tailEnd type="arrow"/>
            </a:ln>
            <a:effectLst/>
          </p:spPr>
        </p:cxnSp>
      </p:grpSp>
      <p:cxnSp>
        <p:nvCxnSpPr>
          <p:cNvPr id="144" name="Straight Connector 143">
            <a:extLst>
              <a:ext uri="{FF2B5EF4-FFF2-40B4-BE49-F238E27FC236}">
                <a16:creationId xmlns:a16="http://schemas.microsoft.com/office/drawing/2014/main" xmlns="" id="{E700D91A-F379-746E-60B6-73085CE576CF}"/>
              </a:ext>
            </a:extLst>
          </p:cNvPr>
          <p:cNvCxnSpPr/>
          <p:nvPr/>
        </p:nvCxnSpPr>
        <p:spPr>
          <a:xfrm>
            <a:off x="6661682" y="1360433"/>
            <a:ext cx="0" cy="5269425"/>
          </a:xfrm>
          <a:prstGeom prst="line">
            <a:avLst/>
          </a:prstGeom>
          <a:noFill/>
          <a:ln w="19050" cap="flat" cmpd="sng" algn="ctr">
            <a:solidFill>
              <a:srgbClr val="212121"/>
            </a:solidFill>
            <a:prstDash val="solid"/>
            <a:miter lim="800000"/>
          </a:ln>
          <a:effectLst/>
        </p:spPr>
      </p:cxnSp>
    </p:spTree>
    <p:extLst>
      <p:ext uri="{BB962C8B-B14F-4D97-AF65-F5344CB8AC3E}">
        <p14:creationId xmlns:p14="http://schemas.microsoft.com/office/powerpoint/2010/main" xmlns="" val="3132356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1298" y="764319"/>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3:</a:t>
            </a:r>
          </a:p>
        </p:txBody>
      </p:sp>
      <p:pic>
        <p:nvPicPr>
          <p:cNvPr id="1026" name="Picture 2" descr="ex-1-ordered-tree-into-a-binary-tree">
            <a:extLst>
              <a:ext uri="{FF2B5EF4-FFF2-40B4-BE49-F238E27FC236}">
                <a16:creationId xmlns:a16="http://schemas.microsoft.com/office/drawing/2014/main" xmlns="" id="{0D657579-F2DA-9474-F705-9904FF760978}"/>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33707" t="1106" r="1990" b="80765"/>
          <a:stretch/>
        </p:blipFill>
        <p:spPr bwMode="auto">
          <a:xfrm>
            <a:off x="762000" y="1596218"/>
            <a:ext cx="5690198" cy="2153050"/>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2" descr="ex-1-ordered-tree-into-a-binary-tree">
            <a:extLst>
              <a:ext uri="{FF2B5EF4-FFF2-40B4-BE49-F238E27FC236}">
                <a16:creationId xmlns:a16="http://schemas.microsoft.com/office/drawing/2014/main" xmlns="" id="{7F1F4026-CE38-AAD9-0808-D8BEF6E4E148}"/>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8956" t="29154" r="-430" b="51180"/>
          <a:stretch/>
        </p:blipFill>
        <p:spPr bwMode="auto">
          <a:xfrm>
            <a:off x="528320" y="4195643"/>
            <a:ext cx="5983235" cy="2209616"/>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ex-1-ordered-tree-into-a-binary-tree">
            <a:extLst>
              <a:ext uri="{FF2B5EF4-FFF2-40B4-BE49-F238E27FC236}">
                <a16:creationId xmlns:a16="http://schemas.microsoft.com/office/drawing/2014/main" xmlns="" id="{E9CDC64B-934A-3821-C869-11933F6D6998}"/>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33608" t="56394" r="23378"/>
          <a:stretch/>
        </p:blipFill>
        <p:spPr bwMode="auto">
          <a:xfrm>
            <a:off x="6949440" y="1205969"/>
            <a:ext cx="4060461" cy="55248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218125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1298" y="764319"/>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4:</a:t>
            </a:r>
          </a:p>
        </p:txBody>
      </p:sp>
      <p:pic>
        <p:nvPicPr>
          <p:cNvPr id="2" name="Picture 1">
            <a:extLst>
              <a:ext uri="{FF2B5EF4-FFF2-40B4-BE49-F238E27FC236}">
                <a16:creationId xmlns:a16="http://schemas.microsoft.com/office/drawing/2014/main" xmlns="" id="{9F62B319-69D5-23FF-74CC-D0B19E9323CF}"/>
              </a:ext>
            </a:extLst>
          </p:cNvPr>
          <p:cNvPicPr>
            <a:picLocks noChangeAspect="1"/>
          </p:cNvPicPr>
          <p:nvPr/>
        </p:nvPicPr>
        <p:blipFill rotWithShape="1">
          <a:blip r:embed="rId6"/>
          <a:srcRect l="7053" t="5507" r="5886" b="9043"/>
          <a:stretch/>
        </p:blipFill>
        <p:spPr>
          <a:xfrm>
            <a:off x="519118" y="1528076"/>
            <a:ext cx="5922322" cy="2302243"/>
          </a:xfrm>
          <a:prstGeom prst="rect">
            <a:avLst/>
          </a:prstGeom>
        </p:spPr>
      </p:pic>
      <p:pic>
        <p:nvPicPr>
          <p:cNvPr id="3" name="Picture 2">
            <a:extLst>
              <a:ext uri="{FF2B5EF4-FFF2-40B4-BE49-F238E27FC236}">
                <a16:creationId xmlns:a16="http://schemas.microsoft.com/office/drawing/2014/main" xmlns="" id="{71AA7CC6-0899-F1FD-573F-99784A5BF0FE}"/>
              </a:ext>
            </a:extLst>
          </p:cNvPr>
          <p:cNvPicPr>
            <a:picLocks noChangeAspect="1"/>
          </p:cNvPicPr>
          <p:nvPr/>
        </p:nvPicPr>
        <p:blipFill rotWithShape="1">
          <a:blip r:embed="rId7"/>
          <a:srcRect l="4191" t="5983" r="7953" b="2129"/>
          <a:stretch/>
        </p:blipFill>
        <p:spPr>
          <a:xfrm>
            <a:off x="519119" y="4174615"/>
            <a:ext cx="5922322" cy="2302243"/>
          </a:xfrm>
          <a:prstGeom prst="rect">
            <a:avLst/>
          </a:prstGeom>
        </p:spPr>
      </p:pic>
      <p:pic>
        <p:nvPicPr>
          <p:cNvPr id="2050" name="Picture 2" descr="generaltree3">
            <a:extLst>
              <a:ext uri="{FF2B5EF4-FFF2-40B4-BE49-F238E27FC236}">
                <a16:creationId xmlns:a16="http://schemas.microsoft.com/office/drawing/2014/main" xmlns="" id="{4CC90BFD-916C-868D-6D74-ADD0F360843C}"/>
              </a:ext>
            </a:extLst>
          </p:cNvPr>
          <p:cNvPicPr>
            <a:picLocks noChangeAspect="1" noChangeArrowheads="1"/>
          </p:cNvPicPr>
          <p:nvPr/>
        </p:nvPicPr>
        <p:blipFill rotWithShape="1">
          <a:blip r:embed="rId8">
            <a:extLst>
              <a:ext uri="{28A0092B-C50C-407E-A947-70E740481C1C}">
                <a14:useLocalDpi xmlns:a14="http://schemas.microsoft.com/office/drawing/2010/main" xmlns="" val="0"/>
              </a:ext>
            </a:extLst>
          </a:blip>
          <a:srcRect l="8783" r="37781" b="2312"/>
          <a:stretch/>
        </p:blipFill>
        <p:spPr bwMode="auto">
          <a:xfrm>
            <a:off x="7355840" y="1330520"/>
            <a:ext cx="4083361" cy="52036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65794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Threaded Binary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132497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5139536" cy="4603784"/>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Internal node: </a:t>
            </a:r>
            <a:r>
              <a:rPr lang="en-US" sz="2050" kern="1200" dirty="0">
                <a:solidFill>
                  <a:srgbClr val="212121"/>
                </a:solidFill>
                <a:latin typeface="Cambria" panose="02040503050406030204" pitchFamily="18" charset="0"/>
                <a:ea typeface="Cambria" panose="02040503050406030204" pitchFamily="18" charset="0"/>
                <a:cs typeface="+mn-cs"/>
              </a:rPr>
              <a:t>A node with </a:t>
            </a:r>
            <a:r>
              <a:rPr lang="en-US" sz="2050" b="1" kern="1200" dirty="0">
                <a:solidFill>
                  <a:srgbClr val="C00000"/>
                </a:solidFill>
                <a:latin typeface="Cambria" panose="02040503050406030204" pitchFamily="18" charset="0"/>
                <a:ea typeface="Cambria" panose="02040503050406030204" pitchFamily="18" charset="0"/>
                <a:cs typeface="+mn-cs"/>
              </a:rPr>
              <a:t>at least one child</a:t>
            </a:r>
            <a:r>
              <a:rPr lang="en-US" sz="2050" kern="1200" dirty="0">
                <a:solidFill>
                  <a:srgbClr val="212121"/>
                </a:solidFill>
                <a:latin typeface="Cambria" panose="02040503050406030204" pitchFamily="18" charset="0"/>
                <a:ea typeface="Cambria" panose="02040503050406030204" pitchFamily="18" charset="0"/>
                <a:cs typeface="+mn-cs"/>
              </a:rPr>
              <a:t> is called Internal Node.</a:t>
            </a:r>
          </a:p>
          <a:p>
            <a:pPr marL="353475" indent="-353475" algn="just">
              <a:spcBef>
                <a:spcPts val="1333"/>
              </a:spcBef>
              <a:buClr>
                <a:srgbClr val="B84742"/>
              </a:buClr>
              <a:buFont typeface="Wingdings 3" panose="05040102010807070707" pitchFamily="18" charset="2"/>
              <a:buChar char=""/>
            </a:pPr>
            <a:r>
              <a:rPr lang="en-US" sz="2050" b="1" kern="1200" dirty="0" err="1">
                <a:solidFill>
                  <a:srgbClr val="212121"/>
                </a:solidFill>
                <a:latin typeface="Cambria" panose="02040503050406030204" pitchFamily="18" charset="0"/>
                <a:ea typeface="Cambria" panose="02040503050406030204" pitchFamily="18" charset="0"/>
                <a:cs typeface="+mn-cs"/>
              </a:rPr>
              <a:t>Neighbour</a:t>
            </a:r>
            <a:r>
              <a:rPr lang="en-US" sz="2050" b="1" kern="1200" dirty="0">
                <a:solidFill>
                  <a:srgbClr val="212121"/>
                </a:solidFill>
                <a:latin typeface="Cambria" panose="02040503050406030204" pitchFamily="18" charset="0"/>
                <a:ea typeface="Cambria" panose="02040503050406030204" pitchFamily="18" charset="0"/>
                <a:cs typeface="+mn-cs"/>
              </a:rPr>
              <a:t> of a Node: </a:t>
            </a:r>
            <a:r>
              <a:rPr lang="en-US" sz="2050" b="1" kern="1200" dirty="0">
                <a:solidFill>
                  <a:srgbClr val="C00000"/>
                </a:solidFill>
                <a:latin typeface="Cambria" panose="02040503050406030204" pitchFamily="18" charset="0"/>
                <a:ea typeface="Cambria" panose="02040503050406030204" pitchFamily="18" charset="0"/>
                <a:cs typeface="+mn-cs"/>
              </a:rPr>
              <a:t>Parent or child nodes </a:t>
            </a:r>
            <a:r>
              <a:rPr lang="en-US" sz="2050" kern="1200" dirty="0">
                <a:solidFill>
                  <a:srgbClr val="212121"/>
                </a:solidFill>
                <a:latin typeface="Cambria" panose="02040503050406030204" pitchFamily="18" charset="0"/>
                <a:ea typeface="Cambria" panose="02040503050406030204" pitchFamily="18" charset="0"/>
                <a:cs typeface="+mn-cs"/>
              </a:rPr>
              <a:t>of that node are called neighbors of that node.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Subtree: </a:t>
            </a:r>
            <a:r>
              <a:rPr lang="en-US" sz="2050" kern="1200" dirty="0">
                <a:solidFill>
                  <a:srgbClr val="212121"/>
                </a:solidFill>
                <a:latin typeface="Cambria" panose="02040503050406030204" pitchFamily="18" charset="0"/>
                <a:ea typeface="Cambria" panose="02040503050406030204" pitchFamily="18" charset="0"/>
                <a:cs typeface="+mn-cs"/>
              </a:rPr>
              <a:t>Any node of the tree along with its </a:t>
            </a:r>
            <a:r>
              <a:rPr lang="en-US" sz="2050" b="1" kern="1200" dirty="0">
                <a:solidFill>
                  <a:srgbClr val="C00000"/>
                </a:solidFill>
                <a:latin typeface="Cambria" panose="02040503050406030204" pitchFamily="18" charset="0"/>
                <a:ea typeface="Cambria" panose="02040503050406030204" pitchFamily="18" charset="0"/>
                <a:cs typeface="+mn-cs"/>
              </a:rPr>
              <a:t>descendant</a:t>
            </a:r>
            <a:r>
              <a:rPr lang="en-US" sz="2050" kern="1200" dirty="0">
                <a:solidFill>
                  <a:srgbClr val="212121"/>
                </a:solidFill>
                <a:latin typeface="Cambria" panose="02040503050406030204" pitchFamily="18" charset="0"/>
                <a:ea typeface="Cambria" panose="02040503050406030204" pitchFamily="18" charset="0"/>
                <a:cs typeface="+mn-cs"/>
              </a:rPr>
              <a:t>.</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Level of a node: </a:t>
            </a:r>
            <a:r>
              <a:rPr lang="en-US" sz="2050" kern="1200" dirty="0">
                <a:solidFill>
                  <a:srgbClr val="212121"/>
                </a:solidFill>
                <a:latin typeface="Cambria" panose="02040503050406030204" pitchFamily="18" charset="0"/>
                <a:ea typeface="Cambria" panose="02040503050406030204" pitchFamily="18" charset="0"/>
                <a:cs typeface="+mn-cs"/>
              </a:rPr>
              <a:t>The </a:t>
            </a:r>
            <a:r>
              <a:rPr lang="en-US" sz="2050" b="1" kern="1200" dirty="0">
                <a:solidFill>
                  <a:srgbClr val="C00000"/>
                </a:solidFill>
                <a:latin typeface="Cambria" panose="02040503050406030204" pitchFamily="18" charset="0"/>
                <a:ea typeface="Cambria" panose="02040503050406030204" pitchFamily="18" charset="0"/>
                <a:cs typeface="+mn-cs"/>
              </a:rPr>
              <a:t>count of edges on the path </a:t>
            </a:r>
            <a:r>
              <a:rPr lang="en-US" sz="2050" kern="1200" dirty="0">
                <a:solidFill>
                  <a:srgbClr val="212121"/>
                </a:solidFill>
                <a:latin typeface="Cambria" panose="02040503050406030204" pitchFamily="18" charset="0"/>
                <a:ea typeface="Cambria" panose="02040503050406030204" pitchFamily="18" charset="0"/>
                <a:cs typeface="+mn-cs"/>
              </a:rPr>
              <a:t>from the root node to that node. The root node has level 0.</a:t>
            </a:r>
          </a:p>
        </p:txBody>
      </p:sp>
      <p:pic>
        <p:nvPicPr>
          <p:cNvPr id="3" name="Picture 2">
            <a:extLst>
              <a:ext uri="{FF2B5EF4-FFF2-40B4-BE49-F238E27FC236}">
                <a16:creationId xmlns:a16="http://schemas.microsoft.com/office/drawing/2014/main" xmlns="" id="{B33B8D29-D4FB-FDCF-B4C3-478108AE8C24}"/>
              </a:ext>
            </a:extLst>
          </p:cNvPr>
          <p:cNvPicPr>
            <a:picLocks noChangeAspect="1"/>
          </p:cNvPicPr>
          <p:nvPr/>
        </p:nvPicPr>
        <p:blipFill>
          <a:blip r:embed="rId6"/>
          <a:stretch>
            <a:fillRect/>
          </a:stretch>
        </p:blipFill>
        <p:spPr>
          <a:xfrm>
            <a:off x="5280818" y="1539220"/>
            <a:ext cx="6922458" cy="4618580"/>
          </a:xfrm>
          <a:prstGeom prst="rect">
            <a:avLst/>
          </a:prstGeom>
        </p:spPr>
      </p:pic>
    </p:spTree>
    <p:extLst>
      <p:ext uri="{BB962C8B-B14F-4D97-AF65-F5344CB8AC3E}">
        <p14:creationId xmlns:p14="http://schemas.microsoft.com/office/powerpoint/2010/main" xmlns="" val="23246592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200384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we will see the threaded binary tree data structure. We know that the binary tree nodes may have at most two children. But if they have only one children, or no children, the link part in the linked list representation remains null. Using threaded binary tree representation, we can reuse that empty links by making some threads.</a:t>
            </a:r>
          </a:p>
        </p:txBody>
      </p:sp>
      <p:pic>
        <p:nvPicPr>
          <p:cNvPr id="1028" name="Picture 4" descr="Binary Search Tree in C - Sanfoundry">
            <a:extLst>
              <a:ext uri="{FF2B5EF4-FFF2-40B4-BE49-F238E27FC236}">
                <a16:creationId xmlns:a16="http://schemas.microsoft.com/office/drawing/2014/main" xmlns="" id="{8F55ECC9-18EE-35EF-9979-245BD32EB87B}"/>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471892" y="2636218"/>
            <a:ext cx="7238285" cy="404399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13528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256829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one node has some vacant left or right child area, that will be used as thread. There are two types of threaded binary tree: </a:t>
            </a:r>
            <a:r>
              <a:rPr lang="en-US" sz="2267" b="1" i="1" kern="1200" dirty="0">
                <a:solidFill>
                  <a:srgbClr val="C00000"/>
                </a:solidFill>
                <a:latin typeface="Cambria" panose="02040503050406030204" pitchFamily="18" charset="0"/>
                <a:ea typeface="Cambria" panose="02040503050406030204" pitchFamily="18" charset="0"/>
                <a:cs typeface="+mn-cs"/>
              </a:rPr>
              <a:t>single (one-way) threaded tree </a:t>
            </a:r>
            <a:r>
              <a:rPr lang="en-US" sz="2267" kern="1200" dirty="0">
                <a:solidFill>
                  <a:srgbClr val="212121"/>
                </a:solidFill>
                <a:latin typeface="Cambria" panose="02040503050406030204" pitchFamily="18" charset="0"/>
                <a:ea typeface="Cambria" panose="02040503050406030204" pitchFamily="18" charset="0"/>
                <a:cs typeface="+mn-cs"/>
              </a:rPr>
              <a:t>or </a:t>
            </a:r>
            <a:r>
              <a:rPr lang="en-US" sz="2267" b="1" i="1" kern="1200" dirty="0">
                <a:solidFill>
                  <a:srgbClr val="C00000"/>
                </a:solidFill>
                <a:latin typeface="Cambria" panose="02040503050406030204" pitchFamily="18" charset="0"/>
                <a:ea typeface="Cambria" panose="02040503050406030204" pitchFamily="18" charset="0"/>
                <a:cs typeface="+mn-cs"/>
              </a:rPr>
              <a:t>fully (two-way) threaded binary tree.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single threaded mode, there are another two variations. </a:t>
            </a:r>
            <a:r>
              <a:rPr lang="en-US" sz="2267" b="1" i="1" kern="1200" dirty="0">
                <a:solidFill>
                  <a:srgbClr val="C00000"/>
                </a:solidFill>
                <a:latin typeface="Cambria" panose="02040503050406030204" pitchFamily="18" charset="0"/>
                <a:ea typeface="Cambria" panose="02040503050406030204" pitchFamily="18" charset="0"/>
                <a:cs typeface="+mn-cs"/>
              </a:rPr>
              <a:t>Left threaded </a:t>
            </a:r>
            <a:r>
              <a:rPr lang="en-US" sz="2267" kern="1200" dirty="0">
                <a:solidFill>
                  <a:srgbClr val="212121"/>
                </a:solidFill>
                <a:latin typeface="Cambria" panose="02040503050406030204" pitchFamily="18" charset="0"/>
                <a:ea typeface="Cambria" panose="02040503050406030204" pitchFamily="18" charset="0"/>
                <a:cs typeface="+mn-cs"/>
              </a:rPr>
              <a:t>and </a:t>
            </a:r>
            <a:r>
              <a:rPr lang="en-US" sz="2267" b="1" i="1" kern="1200" dirty="0">
                <a:solidFill>
                  <a:srgbClr val="C00000"/>
                </a:solidFill>
                <a:latin typeface="Cambria" panose="02040503050406030204" pitchFamily="18" charset="0"/>
                <a:ea typeface="Cambria" panose="02040503050406030204" pitchFamily="18" charset="0"/>
                <a:cs typeface="+mn-cs"/>
              </a:rPr>
              <a:t>right threaded</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2050" name="Picture 2" descr="Threaded Binary Tree">
            <a:extLst>
              <a:ext uri="{FF2B5EF4-FFF2-40B4-BE49-F238E27FC236}">
                <a16:creationId xmlns:a16="http://schemas.microsoft.com/office/drawing/2014/main" xmlns="" id="{26D227CF-86DE-13EA-B4E8-618E27D7114D}"/>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86080" y="2878773"/>
            <a:ext cx="4836160" cy="3780890"/>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Threaded Binary Tree">
            <a:extLst>
              <a:ext uri="{FF2B5EF4-FFF2-40B4-BE49-F238E27FC236}">
                <a16:creationId xmlns:a16="http://schemas.microsoft.com/office/drawing/2014/main" xmlns="" id="{99592166-870B-3B88-B43A-8C531A28D80D}"/>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6598920" y="2843376"/>
            <a:ext cx="5105400" cy="381628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 name="Straight Connector 2">
            <a:extLst>
              <a:ext uri="{FF2B5EF4-FFF2-40B4-BE49-F238E27FC236}">
                <a16:creationId xmlns:a16="http://schemas.microsoft.com/office/drawing/2014/main" xmlns="" id="{91B0F9C7-53D6-7127-14A6-7C2FDC832666}"/>
              </a:ext>
            </a:extLst>
          </p:cNvPr>
          <p:cNvCxnSpPr/>
          <p:nvPr/>
        </p:nvCxnSpPr>
        <p:spPr>
          <a:xfrm>
            <a:off x="5760720" y="2843376"/>
            <a:ext cx="0" cy="3816287"/>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1201019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273500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the </a:t>
            </a:r>
            <a:r>
              <a:rPr lang="en-US" sz="2267" b="1" i="1" kern="1200" dirty="0">
                <a:solidFill>
                  <a:srgbClr val="C00000"/>
                </a:solidFill>
                <a:latin typeface="Cambria" panose="02040503050406030204" pitchFamily="18" charset="0"/>
                <a:ea typeface="Cambria" panose="02040503050406030204" pitchFamily="18" charset="0"/>
                <a:cs typeface="+mn-cs"/>
              </a:rPr>
              <a:t>left threaded mode </a:t>
            </a:r>
            <a:r>
              <a:rPr lang="en-US" sz="2267" kern="1200" dirty="0">
                <a:solidFill>
                  <a:srgbClr val="212121"/>
                </a:solidFill>
                <a:latin typeface="Cambria" panose="02040503050406030204" pitchFamily="18" charset="0"/>
                <a:ea typeface="Cambria" panose="02040503050406030204" pitchFamily="18" charset="0"/>
                <a:cs typeface="+mn-cs"/>
              </a:rPr>
              <a:t>if some node has </a:t>
            </a:r>
            <a:r>
              <a:rPr lang="en-US" sz="2267" b="1" i="1" kern="1200" dirty="0">
                <a:solidFill>
                  <a:srgbClr val="C00000"/>
                </a:solidFill>
                <a:latin typeface="Cambria" panose="02040503050406030204" pitchFamily="18" charset="0"/>
                <a:ea typeface="Cambria" panose="02040503050406030204" pitchFamily="18" charset="0"/>
                <a:cs typeface="+mn-cs"/>
              </a:rPr>
              <a:t>no left child</a:t>
            </a:r>
            <a:r>
              <a:rPr lang="en-US" sz="2267" kern="1200" dirty="0">
                <a:solidFill>
                  <a:srgbClr val="212121"/>
                </a:solidFill>
                <a:latin typeface="Cambria" panose="02040503050406030204" pitchFamily="18" charset="0"/>
                <a:ea typeface="Cambria" panose="02040503050406030204" pitchFamily="18" charset="0"/>
                <a:cs typeface="+mn-cs"/>
              </a:rPr>
              <a:t>, then the </a:t>
            </a:r>
            <a:r>
              <a:rPr lang="en-US" sz="2267" b="1" i="1" kern="1200" dirty="0">
                <a:solidFill>
                  <a:srgbClr val="C00000"/>
                </a:solidFill>
                <a:latin typeface="Cambria" panose="02040503050406030204" pitchFamily="18" charset="0"/>
                <a:ea typeface="Cambria" panose="02040503050406030204" pitchFamily="18" charset="0"/>
                <a:cs typeface="+mn-cs"/>
              </a:rPr>
              <a:t>left pointer </a:t>
            </a:r>
            <a:r>
              <a:rPr lang="en-US" sz="2267" kern="1200" dirty="0">
                <a:solidFill>
                  <a:srgbClr val="212121"/>
                </a:solidFill>
                <a:latin typeface="Cambria" panose="02040503050406030204" pitchFamily="18" charset="0"/>
                <a:ea typeface="Cambria" panose="02040503050406030204" pitchFamily="18" charset="0"/>
                <a:cs typeface="+mn-cs"/>
              </a:rPr>
              <a:t>will point to its </a:t>
            </a: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b="1" i="1" kern="1200" dirty="0">
                <a:solidFill>
                  <a:srgbClr val="C00000"/>
                </a:solidFill>
                <a:latin typeface="Cambria" panose="02040503050406030204" pitchFamily="18" charset="0"/>
                <a:ea typeface="Cambria" panose="02040503050406030204" pitchFamily="18" charset="0"/>
                <a:cs typeface="+mn-cs"/>
              </a:rPr>
              <a:t> predecessor</a:t>
            </a:r>
            <a:endParaRPr lang="en-US" sz="2267" b="1" i="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Similarly in the </a:t>
            </a:r>
            <a:r>
              <a:rPr lang="en-US" sz="2267" b="1" i="1" kern="1200" dirty="0">
                <a:solidFill>
                  <a:srgbClr val="C00000"/>
                </a:solidFill>
                <a:latin typeface="Cambria" panose="02040503050406030204" pitchFamily="18" charset="0"/>
                <a:ea typeface="Cambria" panose="02040503050406030204" pitchFamily="18" charset="0"/>
                <a:cs typeface="+mn-cs"/>
              </a:rPr>
              <a:t>right threaded mode </a:t>
            </a:r>
            <a:r>
              <a:rPr lang="en-US" sz="2267" kern="1200" dirty="0">
                <a:solidFill>
                  <a:srgbClr val="212121"/>
                </a:solidFill>
                <a:latin typeface="Cambria" panose="02040503050406030204" pitchFamily="18" charset="0"/>
                <a:ea typeface="Cambria" panose="02040503050406030204" pitchFamily="18" charset="0"/>
                <a:cs typeface="+mn-cs"/>
              </a:rPr>
              <a:t>if some node has </a:t>
            </a:r>
            <a:r>
              <a:rPr lang="en-US" sz="2267" b="1" i="1" kern="1200" dirty="0">
                <a:solidFill>
                  <a:srgbClr val="C00000"/>
                </a:solidFill>
                <a:latin typeface="Cambria" panose="02040503050406030204" pitchFamily="18" charset="0"/>
                <a:ea typeface="Cambria" panose="02040503050406030204" pitchFamily="18" charset="0"/>
                <a:cs typeface="+mn-cs"/>
              </a:rPr>
              <a:t>no right child</a:t>
            </a:r>
            <a:r>
              <a:rPr lang="en-US" sz="2267" kern="1200" dirty="0">
                <a:solidFill>
                  <a:srgbClr val="212121"/>
                </a:solidFill>
                <a:latin typeface="Cambria" panose="02040503050406030204" pitchFamily="18" charset="0"/>
                <a:ea typeface="Cambria" panose="02040503050406030204" pitchFamily="18" charset="0"/>
                <a:cs typeface="+mn-cs"/>
              </a:rPr>
              <a:t>, then the </a:t>
            </a:r>
            <a:r>
              <a:rPr lang="en-US" sz="2267" b="1" i="1" kern="1200" dirty="0">
                <a:solidFill>
                  <a:srgbClr val="C00000"/>
                </a:solidFill>
                <a:latin typeface="Cambria" panose="02040503050406030204" pitchFamily="18" charset="0"/>
                <a:ea typeface="Cambria" panose="02040503050406030204" pitchFamily="18" charset="0"/>
                <a:cs typeface="+mn-cs"/>
              </a:rPr>
              <a:t>right pointer </a:t>
            </a:r>
            <a:r>
              <a:rPr lang="en-US" sz="2267" kern="1200" dirty="0">
                <a:solidFill>
                  <a:srgbClr val="212121"/>
                </a:solidFill>
                <a:latin typeface="Cambria" panose="02040503050406030204" pitchFamily="18" charset="0"/>
                <a:ea typeface="Cambria" panose="02040503050406030204" pitchFamily="18" charset="0"/>
                <a:cs typeface="+mn-cs"/>
              </a:rPr>
              <a:t>will point to its </a:t>
            </a: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b="1" i="1" kern="1200" dirty="0">
                <a:solidFill>
                  <a:srgbClr val="C00000"/>
                </a:solidFill>
                <a:latin typeface="Cambria" panose="02040503050406030204" pitchFamily="18" charset="0"/>
                <a:ea typeface="Cambria" panose="02040503050406030204" pitchFamily="18" charset="0"/>
                <a:cs typeface="+mn-cs"/>
              </a:rPr>
              <a:t> successor</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both cases, if </a:t>
            </a:r>
            <a:r>
              <a:rPr lang="en-US" sz="2267" b="1" i="1" kern="1200" dirty="0">
                <a:solidFill>
                  <a:srgbClr val="C00000"/>
                </a:solidFill>
                <a:latin typeface="Cambria" panose="02040503050406030204" pitchFamily="18" charset="0"/>
                <a:ea typeface="Cambria" panose="02040503050406030204" pitchFamily="18" charset="0"/>
                <a:cs typeface="+mn-cs"/>
              </a:rPr>
              <a:t>no</a:t>
            </a:r>
            <a:r>
              <a:rPr lang="en-US" sz="2267" kern="1200" dirty="0">
                <a:solidFill>
                  <a:srgbClr val="212121"/>
                </a:solidFill>
                <a:latin typeface="Cambria" panose="02040503050406030204" pitchFamily="18" charset="0"/>
                <a:ea typeface="Cambria" panose="02040503050406030204" pitchFamily="18" charset="0"/>
                <a:cs typeface="+mn-cs"/>
              </a:rPr>
              <a:t> </a:t>
            </a:r>
            <a:r>
              <a:rPr lang="en-US" sz="2267" b="1" i="1" kern="1200" dirty="0">
                <a:solidFill>
                  <a:srgbClr val="C00000"/>
                </a:solidFill>
                <a:latin typeface="Cambria" panose="02040503050406030204" pitchFamily="18" charset="0"/>
                <a:ea typeface="Cambria" panose="02040503050406030204" pitchFamily="18" charset="0"/>
                <a:cs typeface="+mn-cs"/>
              </a:rPr>
              <a:t>successor</a:t>
            </a:r>
            <a:r>
              <a:rPr lang="en-US" sz="2267" kern="1200" dirty="0">
                <a:solidFill>
                  <a:srgbClr val="212121"/>
                </a:solidFill>
                <a:latin typeface="Cambria" panose="02040503050406030204" pitchFamily="18" charset="0"/>
                <a:ea typeface="Cambria" panose="02040503050406030204" pitchFamily="18" charset="0"/>
                <a:cs typeface="+mn-cs"/>
              </a:rPr>
              <a:t> or </a:t>
            </a:r>
            <a:r>
              <a:rPr lang="en-US" sz="2267" b="1" i="1" kern="1200" dirty="0">
                <a:solidFill>
                  <a:srgbClr val="C00000"/>
                </a:solidFill>
                <a:latin typeface="Cambria" panose="02040503050406030204" pitchFamily="18" charset="0"/>
                <a:ea typeface="Cambria" panose="02040503050406030204" pitchFamily="18" charset="0"/>
                <a:cs typeface="+mn-cs"/>
              </a:rPr>
              <a:t>predecessor</a:t>
            </a:r>
            <a:r>
              <a:rPr lang="en-US" sz="2267" kern="1200" dirty="0">
                <a:solidFill>
                  <a:srgbClr val="212121"/>
                </a:solidFill>
                <a:latin typeface="Cambria" panose="02040503050406030204" pitchFamily="18" charset="0"/>
                <a:ea typeface="Cambria" panose="02040503050406030204" pitchFamily="18" charset="0"/>
                <a:cs typeface="+mn-cs"/>
              </a:rPr>
              <a:t> is present, then it will point to </a:t>
            </a:r>
            <a:r>
              <a:rPr lang="en-US" sz="2267" b="1" i="1" kern="1200" dirty="0">
                <a:solidFill>
                  <a:srgbClr val="C00000"/>
                </a:solidFill>
                <a:latin typeface="Cambria" panose="02040503050406030204" pitchFamily="18" charset="0"/>
                <a:ea typeface="Cambria" panose="02040503050406030204" pitchFamily="18" charset="0"/>
                <a:cs typeface="+mn-cs"/>
              </a:rPr>
              <a:t>header node</a:t>
            </a:r>
            <a:r>
              <a:rPr lang="en-US" sz="2267" kern="1200" dirty="0">
                <a:solidFill>
                  <a:srgbClr val="212121"/>
                </a:solidFill>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xmlns="" val="2634636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160610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For fully threaded binary tree, each node has five fields. Three fields like normal binary tree node, another two fields to store value to denote whether link of that side is actual link or thread.</a:t>
            </a:r>
            <a:endParaRPr lang="en-IN" sz="2000" b="1" kern="1200" dirty="0">
              <a:solidFill>
                <a:srgbClr val="212121"/>
              </a:solidFill>
              <a:latin typeface="Cambria" panose="02040503050406030204" pitchFamily="18" charset="0"/>
              <a:ea typeface="Cambria" panose="02040503050406030204" pitchFamily="18" charset="0"/>
              <a:cs typeface="+mn-cs"/>
            </a:endParaRPr>
          </a:p>
        </p:txBody>
      </p:sp>
      <p:pic>
        <p:nvPicPr>
          <p:cNvPr id="3" name="Picture 2">
            <a:extLst>
              <a:ext uri="{FF2B5EF4-FFF2-40B4-BE49-F238E27FC236}">
                <a16:creationId xmlns:a16="http://schemas.microsoft.com/office/drawing/2014/main" xmlns="" id="{A79626FA-7B43-FE71-BAB1-BB0B2FBCF772}"/>
              </a:ext>
            </a:extLst>
          </p:cNvPr>
          <p:cNvPicPr>
            <a:picLocks noChangeAspect="1"/>
          </p:cNvPicPr>
          <p:nvPr/>
        </p:nvPicPr>
        <p:blipFill>
          <a:blip r:embed="rId6"/>
          <a:stretch>
            <a:fillRect/>
          </a:stretch>
        </p:blipFill>
        <p:spPr>
          <a:xfrm>
            <a:off x="309857" y="5998882"/>
            <a:ext cx="10946936" cy="623402"/>
          </a:xfrm>
          <a:prstGeom prst="rect">
            <a:avLst/>
          </a:prstGeom>
        </p:spPr>
      </p:pic>
      <p:pic>
        <p:nvPicPr>
          <p:cNvPr id="4" name="Picture 4" descr="Binary Search Tree in C - Sanfoundry">
            <a:extLst>
              <a:ext uri="{FF2B5EF4-FFF2-40B4-BE49-F238E27FC236}">
                <a16:creationId xmlns:a16="http://schemas.microsoft.com/office/drawing/2014/main" xmlns="" id="{233A6624-A869-B0AD-B275-90482F5B9E70}"/>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2637915" y="2216515"/>
            <a:ext cx="6359487" cy="355301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67490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-1: </a:t>
            </a:r>
            <a:r>
              <a:rPr lang="en-US" sz="2267" kern="1200" dirty="0">
                <a:solidFill>
                  <a:srgbClr val="212121"/>
                </a:solidFill>
                <a:latin typeface="Cambria" panose="02040503050406030204" pitchFamily="18" charset="0"/>
                <a:ea typeface="Cambria" panose="02040503050406030204" pitchFamily="18" charset="0"/>
                <a:cs typeface="+mn-cs"/>
              </a:rPr>
              <a:t>56, 23, 30, 89, 20, 85, 12 (Create Right &amp; Left Threaded binary tree)</a:t>
            </a:r>
            <a:endParaRPr lang="en-IN" sz="2000" kern="1200" dirty="0">
              <a:solidFill>
                <a:srgbClr val="212121"/>
              </a:solidFill>
              <a:latin typeface="Cambria" panose="02040503050406030204" pitchFamily="18" charset="0"/>
              <a:ea typeface="Cambria" panose="02040503050406030204" pitchFamily="18" charset="0"/>
              <a:cs typeface="+mn-cs"/>
            </a:endParaRPr>
          </a:p>
        </p:txBody>
      </p:sp>
      <p:pic>
        <p:nvPicPr>
          <p:cNvPr id="3076" name="Picture 4">
            <a:extLst>
              <a:ext uri="{FF2B5EF4-FFF2-40B4-BE49-F238E27FC236}">
                <a16:creationId xmlns:a16="http://schemas.microsoft.com/office/drawing/2014/main" xmlns="" id="{CA952CDB-0671-4A55-374B-333387F249B9}"/>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096000" y="1977096"/>
            <a:ext cx="5638800" cy="443386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a:extLst>
              <a:ext uri="{FF2B5EF4-FFF2-40B4-BE49-F238E27FC236}">
                <a16:creationId xmlns:a16="http://schemas.microsoft.com/office/drawing/2014/main" xmlns="" id="{F1DA91C4-2E6C-4DE4-80A0-976DE2C79189}"/>
              </a:ext>
            </a:extLst>
          </p:cNvPr>
          <p:cNvGrpSpPr/>
          <p:nvPr/>
        </p:nvGrpSpPr>
        <p:grpSpPr>
          <a:xfrm>
            <a:off x="329250" y="1977096"/>
            <a:ext cx="5400990" cy="4433863"/>
            <a:chOff x="329250" y="1977096"/>
            <a:chExt cx="5400990" cy="4433863"/>
          </a:xfrm>
        </p:grpSpPr>
        <p:grpSp>
          <p:nvGrpSpPr>
            <p:cNvPr id="8" name="Group 7">
              <a:extLst>
                <a:ext uri="{FF2B5EF4-FFF2-40B4-BE49-F238E27FC236}">
                  <a16:creationId xmlns:a16="http://schemas.microsoft.com/office/drawing/2014/main" xmlns="" id="{6E83CC71-0B9A-8913-A686-58E3F29D658D}"/>
                </a:ext>
              </a:extLst>
            </p:cNvPr>
            <p:cNvGrpSpPr/>
            <p:nvPr/>
          </p:nvGrpSpPr>
          <p:grpSpPr>
            <a:xfrm>
              <a:off x="329250" y="1977096"/>
              <a:ext cx="5400990" cy="4433863"/>
              <a:chOff x="329250" y="1977096"/>
              <a:chExt cx="5400990" cy="4433863"/>
            </a:xfrm>
          </p:grpSpPr>
          <p:pic>
            <p:nvPicPr>
              <p:cNvPr id="3074" name="Picture 2">
                <a:extLst>
                  <a:ext uri="{FF2B5EF4-FFF2-40B4-BE49-F238E27FC236}">
                    <a16:creationId xmlns:a16="http://schemas.microsoft.com/office/drawing/2014/main" xmlns="" id="{3239BA07-5241-C4FF-E546-3A4D218DD1C3}"/>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329250" y="1977096"/>
                <a:ext cx="5400990" cy="443386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Connector: Curved 4">
                <a:extLst>
                  <a:ext uri="{FF2B5EF4-FFF2-40B4-BE49-F238E27FC236}">
                    <a16:creationId xmlns:a16="http://schemas.microsoft.com/office/drawing/2014/main" xmlns="" id="{2FBC556B-FECA-2E88-D6DD-0B0D66DC366F}"/>
                  </a:ext>
                </a:extLst>
              </p:cNvPr>
              <p:cNvCxnSpPr/>
              <p:nvPr/>
            </p:nvCxnSpPr>
            <p:spPr>
              <a:xfrm rot="5400000">
                <a:off x="1061720" y="5176520"/>
                <a:ext cx="894080" cy="599440"/>
              </a:xfrm>
              <a:prstGeom prst="curvedConnector3">
                <a:avLst>
                  <a:gd name="adj1" fmla="val 104546"/>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 name="Connector: Curved 2">
              <a:extLst>
                <a:ext uri="{FF2B5EF4-FFF2-40B4-BE49-F238E27FC236}">
                  <a16:creationId xmlns:a16="http://schemas.microsoft.com/office/drawing/2014/main" xmlns="" id="{E3F79B2F-672E-BC65-5CB6-E5053A8443D8}"/>
                </a:ext>
              </a:extLst>
            </p:cNvPr>
            <p:cNvCxnSpPr/>
            <p:nvPr/>
          </p:nvCxnSpPr>
          <p:spPr>
            <a:xfrm rot="5400000">
              <a:off x="4592320" y="4155440"/>
              <a:ext cx="995680" cy="751840"/>
            </a:xfrm>
            <a:prstGeom prst="curvedConnector3">
              <a:avLst>
                <a:gd name="adj1" fmla="val 115306"/>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6154807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-2: </a:t>
            </a:r>
            <a:r>
              <a:rPr lang="en-US" sz="2267" kern="1200" dirty="0">
                <a:solidFill>
                  <a:srgbClr val="212121"/>
                </a:solidFill>
                <a:latin typeface="Cambria" panose="02040503050406030204" pitchFamily="18" charset="0"/>
                <a:ea typeface="Cambria" panose="02040503050406030204" pitchFamily="18" charset="0"/>
                <a:cs typeface="+mn-cs"/>
              </a:rPr>
              <a:t>56, 23, 30, 89, 20, 85, 12 (Create fully threaded binary tree)</a:t>
            </a:r>
            <a:endParaRPr lang="en-IN" sz="2000" kern="1200" dirty="0">
              <a:solidFill>
                <a:srgbClr val="212121"/>
              </a:solidFill>
              <a:latin typeface="Cambria" panose="02040503050406030204" pitchFamily="18" charset="0"/>
              <a:ea typeface="Cambria" panose="02040503050406030204" pitchFamily="18" charset="0"/>
              <a:cs typeface="+mn-cs"/>
            </a:endParaRPr>
          </a:p>
        </p:txBody>
      </p:sp>
      <p:pic>
        <p:nvPicPr>
          <p:cNvPr id="6146" name="Picture 2">
            <a:extLst>
              <a:ext uri="{FF2B5EF4-FFF2-40B4-BE49-F238E27FC236}">
                <a16:creationId xmlns:a16="http://schemas.microsoft.com/office/drawing/2014/main" xmlns="" id="{1F1D2E2B-53D7-B508-5145-28DBB53F02A7}"/>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238499" y="1438274"/>
            <a:ext cx="6871793" cy="478734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66564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Balanced Tree &amp; its Mechanism</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40397059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Balanced Tree &amp; its mechanism</a:t>
            </a:r>
          </a:p>
        </p:txBody>
      </p:sp>
      <p:sp>
        <p:nvSpPr>
          <p:cNvPr id="71" name="Google Shape;71;p15"/>
          <p:cNvSpPr txBox="1"/>
          <p:nvPr/>
        </p:nvSpPr>
        <p:spPr>
          <a:xfrm>
            <a:off x="129967" y="632376"/>
            <a:ext cx="7815153" cy="568587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 balanced binary tree is also known as height balanced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It is defined as binary tree in when the difference between the height of the left subtree and right subtree is not more than m, where m is usually equal to 1. The height of a tree is the number of edges on the longest path between the root node and the leaf node.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n7 node is the farthest node from the root node. The n4 and n6 contain 2 edges and there exist three edges between the root node and n7 node.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Since n7 is the farthest from the root node; therefore, the height of the above tree is 3.</a:t>
            </a:r>
            <a:endParaRPr lang="en-IN" sz="2267" kern="1200" dirty="0">
              <a:solidFill>
                <a:srgbClr val="212121"/>
              </a:solidFill>
              <a:latin typeface="Cambria" panose="02040503050406030204" pitchFamily="18" charset="0"/>
              <a:ea typeface="Cambria" panose="02040503050406030204" pitchFamily="18" charset="0"/>
              <a:cs typeface="+mn-cs"/>
            </a:endParaRPr>
          </a:p>
        </p:txBody>
      </p:sp>
      <p:pic>
        <p:nvPicPr>
          <p:cNvPr id="1026" name="Picture 2" descr="Balanced Binary Search Tree">
            <a:extLst>
              <a:ext uri="{FF2B5EF4-FFF2-40B4-BE49-F238E27FC236}">
                <a16:creationId xmlns:a16="http://schemas.microsoft.com/office/drawing/2014/main" xmlns="" id="{0FDA87A1-0E14-F1DA-D4F4-21CE12255773}"/>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775783" y="931871"/>
            <a:ext cx="4286250" cy="39528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138551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Balanced Tree &amp; its mechanism</a:t>
            </a:r>
          </a:p>
        </p:txBody>
      </p:sp>
      <p:sp>
        <p:nvSpPr>
          <p:cNvPr id="71" name="Google Shape;71;p15"/>
          <p:cNvSpPr txBox="1"/>
          <p:nvPr/>
        </p:nvSpPr>
        <p:spPr>
          <a:xfrm>
            <a:off x="129967" y="632376"/>
            <a:ext cx="7815153" cy="545485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Now we will see whether the tree is balanced or not.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a:t>
            </a:r>
            <a:r>
              <a:rPr lang="en-US" sz="2267" b="1" i="1" kern="1200" dirty="0">
                <a:solidFill>
                  <a:srgbClr val="C00000"/>
                </a:solidFill>
                <a:latin typeface="Cambria" panose="02040503050406030204" pitchFamily="18" charset="0"/>
                <a:ea typeface="Cambria" panose="02040503050406030204" pitchFamily="18" charset="0"/>
                <a:cs typeface="+mn-cs"/>
              </a:rPr>
              <a:t>left subtree </a:t>
            </a:r>
            <a:r>
              <a:rPr lang="en-US" sz="2267" kern="1200" dirty="0">
                <a:solidFill>
                  <a:srgbClr val="212121"/>
                </a:solidFill>
                <a:latin typeface="Cambria" panose="02040503050406030204" pitchFamily="18" charset="0"/>
                <a:ea typeface="Cambria" panose="02040503050406030204" pitchFamily="18" charset="0"/>
                <a:cs typeface="+mn-cs"/>
              </a:rPr>
              <a:t>contains the nodes n2, n4, n5, and n7, while the </a:t>
            </a:r>
            <a:r>
              <a:rPr lang="en-US" sz="2267" b="1" i="1" kern="1200" dirty="0">
                <a:solidFill>
                  <a:srgbClr val="C00000"/>
                </a:solidFill>
                <a:latin typeface="Cambria" panose="02040503050406030204" pitchFamily="18" charset="0"/>
                <a:ea typeface="Cambria" panose="02040503050406030204" pitchFamily="18" charset="0"/>
                <a:cs typeface="+mn-cs"/>
              </a:rPr>
              <a:t>right subtree </a:t>
            </a:r>
            <a:r>
              <a:rPr lang="en-US" sz="2267" kern="1200" dirty="0">
                <a:solidFill>
                  <a:srgbClr val="212121"/>
                </a:solidFill>
                <a:latin typeface="Cambria" panose="02040503050406030204" pitchFamily="18" charset="0"/>
                <a:ea typeface="Cambria" panose="02040503050406030204" pitchFamily="18" charset="0"/>
                <a:cs typeface="+mn-cs"/>
              </a:rPr>
              <a:t>contains the nodes n3 and n6.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left subtree has </a:t>
            </a:r>
            <a:r>
              <a:rPr lang="en-US" sz="2267" b="1" i="1" kern="1200" dirty="0">
                <a:solidFill>
                  <a:srgbClr val="C00000"/>
                </a:solidFill>
                <a:latin typeface="Cambria" panose="02040503050406030204" pitchFamily="18" charset="0"/>
                <a:ea typeface="Cambria" panose="02040503050406030204" pitchFamily="18" charset="0"/>
                <a:cs typeface="+mn-cs"/>
              </a:rPr>
              <a:t>two leaf nodes</a:t>
            </a:r>
            <a:r>
              <a:rPr lang="en-US" sz="2267" kern="1200" dirty="0">
                <a:solidFill>
                  <a:srgbClr val="212121"/>
                </a:solidFill>
                <a:latin typeface="Cambria" panose="02040503050406030204" pitchFamily="18" charset="0"/>
                <a:ea typeface="Cambria" panose="02040503050406030204" pitchFamily="18" charset="0"/>
                <a:cs typeface="+mn-cs"/>
              </a:rPr>
              <a:t>, i.e., n4 and n7.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There is only one edge between the node n2 and n4 and two edges between the nodes n7 and n2; therefore, node n7 is the farthest from the root node. The </a:t>
            </a:r>
            <a:r>
              <a:rPr lang="en-US" sz="2267" b="1" i="1" kern="1200" dirty="0">
                <a:solidFill>
                  <a:srgbClr val="C00000"/>
                </a:solidFill>
                <a:latin typeface="Cambria" panose="02040503050406030204" pitchFamily="18" charset="0"/>
                <a:ea typeface="Cambria" panose="02040503050406030204" pitchFamily="18" charset="0"/>
                <a:cs typeface="+mn-cs"/>
              </a:rPr>
              <a:t>height of the left subtree is 2.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right subtree contains only one leaf node, i.e., n6, and has only one edge; therefore, the </a:t>
            </a:r>
            <a:r>
              <a:rPr lang="en-US" sz="2267" b="1" i="1" kern="1200" dirty="0">
                <a:solidFill>
                  <a:srgbClr val="C00000"/>
                </a:solidFill>
                <a:latin typeface="Cambria" panose="02040503050406030204" pitchFamily="18" charset="0"/>
                <a:ea typeface="Cambria" panose="02040503050406030204" pitchFamily="18" charset="0"/>
                <a:cs typeface="+mn-cs"/>
              </a:rPr>
              <a:t>height of the right subtree is 1. </a:t>
            </a:r>
          </a:p>
        </p:txBody>
      </p:sp>
      <p:pic>
        <p:nvPicPr>
          <p:cNvPr id="1026" name="Picture 2" descr="Balanced Binary Search Tree">
            <a:extLst>
              <a:ext uri="{FF2B5EF4-FFF2-40B4-BE49-F238E27FC236}">
                <a16:creationId xmlns:a16="http://schemas.microsoft.com/office/drawing/2014/main" xmlns="" id="{0FDA87A1-0E14-F1DA-D4F4-21CE12255773}"/>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775783" y="931871"/>
            <a:ext cx="4286250" cy="39528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73445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Balanced Tree &amp; its mechanism</a:t>
            </a:r>
          </a:p>
        </p:txBody>
      </p:sp>
      <p:sp>
        <p:nvSpPr>
          <p:cNvPr id="71" name="Google Shape;71;p15"/>
          <p:cNvSpPr txBox="1"/>
          <p:nvPr/>
        </p:nvSpPr>
        <p:spPr>
          <a:xfrm>
            <a:off x="129967" y="632376"/>
            <a:ext cx="7815153" cy="505711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Difference = Height of Left Subtree – Height of Right subtree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Difference = Height of Right Subtree – Height of Left subtree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Difference must be 1 or 0 is consider as </a:t>
            </a:r>
            <a:r>
              <a:rPr lang="en-US" sz="2267" b="1" i="1" kern="1200" dirty="0">
                <a:solidFill>
                  <a:srgbClr val="C00000"/>
                </a:solidFill>
                <a:latin typeface="Cambria" panose="02040503050406030204" pitchFamily="18" charset="0"/>
                <a:ea typeface="Cambria" panose="02040503050406030204" pitchFamily="18" charset="0"/>
                <a:cs typeface="+mn-cs"/>
              </a:rPr>
              <a:t>balanced tree</a:t>
            </a:r>
            <a:r>
              <a:rPr lang="en-US" sz="2267" kern="1200" dirty="0">
                <a:solidFill>
                  <a:srgbClr val="212121"/>
                </a:solidFill>
                <a:latin typeface="Cambria" panose="02040503050406030204" pitchFamily="18" charset="0"/>
                <a:ea typeface="Cambria" panose="02040503050406030204" pitchFamily="18" charset="0"/>
                <a:cs typeface="+mn-cs"/>
              </a:rPr>
              <a:t>, otherwise </a:t>
            </a:r>
            <a:r>
              <a:rPr lang="en-US" sz="2267" b="1" i="1" kern="1200" dirty="0">
                <a:solidFill>
                  <a:srgbClr val="C00000"/>
                </a:solidFill>
                <a:latin typeface="Cambria" panose="02040503050406030204" pitchFamily="18" charset="0"/>
                <a:ea typeface="Cambria" panose="02040503050406030204" pitchFamily="18" charset="0"/>
                <a:cs typeface="+mn-cs"/>
              </a:rPr>
              <a:t>unbalanced tree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a:t>
            </a:r>
            <a:r>
              <a:rPr lang="en-US" sz="2267" b="1" i="1" kern="1200" dirty="0">
                <a:solidFill>
                  <a:srgbClr val="C00000"/>
                </a:solidFill>
                <a:latin typeface="Cambria" panose="02040503050406030204" pitchFamily="18" charset="0"/>
                <a:ea typeface="Cambria" panose="02040503050406030204" pitchFamily="18" charset="0"/>
                <a:cs typeface="+mn-cs"/>
              </a:rPr>
              <a:t>difference between the heights </a:t>
            </a:r>
            <a:r>
              <a:rPr lang="en-US" sz="2267" kern="1200" dirty="0">
                <a:solidFill>
                  <a:srgbClr val="212121"/>
                </a:solidFill>
                <a:latin typeface="Cambria" panose="02040503050406030204" pitchFamily="18" charset="0"/>
                <a:ea typeface="Cambria" panose="02040503050406030204" pitchFamily="18" charset="0"/>
                <a:cs typeface="+mn-cs"/>
              </a:rPr>
              <a:t>of the left subtree and right subtree is 1.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Since we got the value 1 so we can say that the above tree is a height-balanced tree. </a:t>
            </a:r>
          </a:p>
        </p:txBody>
      </p:sp>
      <p:pic>
        <p:nvPicPr>
          <p:cNvPr id="1026" name="Picture 2" descr="Balanced Binary Search Tree">
            <a:extLst>
              <a:ext uri="{FF2B5EF4-FFF2-40B4-BE49-F238E27FC236}">
                <a16:creationId xmlns:a16="http://schemas.microsoft.com/office/drawing/2014/main" xmlns="" id="{0FDA87A1-0E14-F1DA-D4F4-21CE12255773}"/>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775783" y="931871"/>
            <a:ext cx="4286250" cy="39528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7111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6" y="632376"/>
            <a:ext cx="6199713" cy="3806130"/>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Height of a Node: </a:t>
            </a:r>
            <a:r>
              <a:rPr lang="en-US" sz="2050" kern="1200" dirty="0">
                <a:solidFill>
                  <a:srgbClr val="212121"/>
                </a:solidFill>
                <a:latin typeface="Cambria" panose="02040503050406030204" pitchFamily="18" charset="0"/>
                <a:ea typeface="Cambria" panose="02040503050406030204" pitchFamily="18" charset="0"/>
                <a:cs typeface="+mn-cs"/>
              </a:rPr>
              <a:t>The height of a node is the number of edges from the node to the deepest leaf (</a:t>
            </a:r>
            <a:r>
              <a:rPr lang="en-US" sz="2050" kern="1200" dirty="0" err="1">
                <a:solidFill>
                  <a:srgbClr val="212121"/>
                </a:solidFill>
                <a:latin typeface="Cambria" panose="02040503050406030204" pitchFamily="18" charset="0"/>
                <a:ea typeface="Cambria" panose="02040503050406030204" pitchFamily="18" charset="0"/>
                <a:cs typeface="+mn-cs"/>
              </a:rPr>
              <a:t>ie</a:t>
            </a:r>
            <a:r>
              <a:rPr lang="en-US" sz="2050" kern="1200" dirty="0">
                <a:solidFill>
                  <a:srgbClr val="212121"/>
                </a:solidFill>
                <a:latin typeface="Cambria" panose="02040503050406030204" pitchFamily="18" charset="0"/>
                <a:ea typeface="Cambria" panose="02040503050406030204" pitchFamily="18" charset="0"/>
                <a:cs typeface="+mn-cs"/>
              </a:rPr>
              <a:t>. the longest path from the node to a leaf node).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Depth of a Node: </a:t>
            </a:r>
            <a:r>
              <a:rPr lang="en-US" sz="2050" kern="1200" dirty="0">
                <a:solidFill>
                  <a:srgbClr val="212121"/>
                </a:solidFill>
                <a:latin typeface="Cambria" panose="02040503050406030204" pitchFamily="18" charset="0"/>
                <a:ea typeface="Cambria" panose="02040503050406030204" pitchFamily="18" charset="0"/>
                <a:cs typeface="+mn-cs"/>
              </a:rPr>
              <a:t>The depth of a node is the number of edges from the root to the node.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Height of a Tree: </a:t>
            </a:r>
            <a:r>
              <a:rPr lang="en-US" sz="2050" kern="1200" dirty="0">
                <a:solidFill>
                  <a:srgbClr val="212121"/>
                </a:solidFill>
                <a:latin typeface="Cambria" panose="02040503050406030204" pitchFamily="18" charset="0"/>
                <a:ea typeface="Cambria" panose="02040503050406030204" pitchFamily="18" charset="0"/>
                <a:cs typeface="+mn-cs"/>
              </a:rPr>
              <a:t>The height of a Tree is the height of the root node or the depth of the deepest node.</a:t>
            </a:r>
          </a:p>
        </p:txBody>
      </p:sp>
      <p:pic>
        <p:nvPicPr>
          <p:cNvPr id="1026" name="Picture 2" descr="Height and depth of each node in a tree">
            <a:extLst>
              <a:ext uri="{FF2B5EF4-FFF2-40B4-BE49-F238E27FC236}">
                <a16:creationId xmlns:a16="http://schemas.microsoft.com/office/drawing/2014/main" xmlns="" id="{D21B052E-0661-2131-D0DB-7CB0F32BBBC4}"/>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6507" t="6531" r="6509" b="7178"/>
          <a:stretch/>
        </p:blipFill>
        <p:spPr bwMode="auto">
          <a:xfrm>
            <a:off x="7149253" y="1001611"/>
            <a:ext cx="4912780" cy="45254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188745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AVL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21739355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11960433" cy="409492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is invented by GM Adelson - </a:t>
            </a:r>
            <a:r>
              <a:rPr lang="en-US" sz="2267" kern="1200" dirty="0" err="1">
                <a:solidFill>
                  <a:srgbClr val="212121"/>
                </a:solidFill>
                <a:latin typeface="Cambria" panose="02040503050406030204" pitchFamily="18" charset="0"/>
                <a:ea typeface="Cambria" panose="02040503050406030204" pitchFamily="18" charset="0"/>
                <a:cs typeface="+mn-cs"/>
              </a:rPr>
              <a:t>Velsky</a:t>
            </a:r>
            <a:r>
              <a:rPr lang="en-US" sz="2267" kern="1200" dirty="0">
                <a:solidFill>
                  <a:srgbClr val="212121"/>
                </a:solidFill>
                <a:latin typeface="Cambria" panose="02040503050406030204" pitchFamily="18" charset="0"/>
                <a:ea typeface="Cambria" panose="02040503050406030204" pitchFamily="18" charset="0"/>
                <a:cs typeface="+mn-cs"/>
              </a:rPr>
              <a:t> and EM Landis in 1962. The tree is named AVL in </a:t>
            </a:r>
            <a:r>
              <a:rPr lang="en-US" sz="2267" kern="1200" dirty="0" err="1">
                <a:solidFill>
                  <a:srgbClr val="212121"/>
                </a:solidFill>
                <a:latin typeface="Cambria" panose="02040503050406030204" pitchFamily="18" charset="0"/>
                <a:ea typeface="Cambria" panose="02040503050406030204" pitchFamily="18" charset="0"/>
                <a:cs typeface="+mn-cs"/>
              </a:rPr>
              <a:t>honour</a:t>
            </a:r>
            <a:r>
              <a:rPr lang="en-US" sz="2267" kern="1200" dirty="0">
                <a:solidFill>
                  <a:srgbClr val="212121"/>
                </a:solidFill>
                <a:latin typeface="Cambria" panose="02040503050406030204" pitchFamily="18" charset="0"/>
                <a:ea typeface="Cambria" panose="02040503050406030204" pitchFamily="18" charset="0"/>
                <a:cs typeface="+mn-cs"/>
              </a:rPr>
              <a:t> of its inventors.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can be defined as height balanced binary search tree in which each node is associated with a balance factor which is calculated by subtracting the height of its right sub-tree from that of its left sub-tree.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Balance Factor (k) = height (left(k)) - height (right(k))</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is said to be balanced if balance factor of each node is in between -1 to 1, otherwise, the tree will be </a:t>
            </a:r>
            <a:r>
              <a:rPr lang="en-US" sz="2267" b="1" i="1" kern="1200" dirty="0">
                <a:solidFill>
                  <a:srgbClr val="C00000"/>
                </a:solidFill>
                <a:latin typeface="Cambria" panose="02040503050406030204" pitchFamily="18" charset="0"/>
                <a:ea typeface="Cambria" panose="02040503050406030204" pitchFamily="18" charset="0"/>
                <a:cs typeface="+mn-cs"/>
              </a:rPr>
              <a:t>unbalanced</a:t>
            </a:r>
            <a:r>
              <a:rPr lang="en-US" sz="2267" kern="1200" dirty="0">
                <a:solidFill>
                  <a:srgbClr val="212121"/>
                </a:solidFill>
                <a:latin typeface="Cambria" panose="02040503050406030204" pitchFamily="18" charset="0"/>
                <a:ea typeface="Cambria" panose="02040503050406030204" pitchFamily="18" charset="0"/>
                <a:cs typeface="+mn-cs"/>
              </a:rPr>
              <a:t> and need to be </a:t>
            </a:r>
            <a:r>
              <a:rPr lang="en-US" sz="2267" b="1" i="1" kern="1200" dirty="0">
                <a:solidFill>
                  <a:srgbClr val="C00000"/>
                </a:solidFill>
                <a:latin typeface="Cambria" panose="02040503050406030204" pitchFamily="18" charset="0"/>
                <a:ea typeface="Cambria" panose="02040503050406030204" pitchFamily="18" charset="0"/>
                <a:cs typeface="+mn-cs"/>
              </a:rPr>
              <a:t>balanced</a:t>
            </a:r>
            <a:r>
              <a:rPr lang="en-US" sz="2267" kern="1200" dirty="0">
                <a:solidFill>
                  <a:srgbClr val="212121"/>
                </a:solidFill>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xmlns="" val="2011162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6951553" cy="522844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150" b="1" kern="1200" dirty="0">
                <a:solidFill>
                  <a:srgbClr val="C00000"/>
                </a:solidFill>
                <a:latin typeface="Cambria" panose="02040503050406030204" pitchFamily="18" charset="0"/>
                <a:ea typeface="Cambria" panose="02040503050406030204" pitchFamily="18" charset="0"/>
                <a:cs typeface="+mn-cs"/>
              </a:rPr>
              <a:t>Balance Factor (k) = height (left(k)) - height (right(k))</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If balance factor of any node is 1, it means that the </a:t>
            </a:r>
            <a:r>
              <a:rPr lang="en-US" sz="2150" b="1" i="1" kern="1200" dirty="0">
                <a:solidFill>
                  <a:srgbClr val="C00000"/>
                </a:solidFill>
                <a:latin typeface="Cambria" panose="02040503050406030204" pitchFamily="18" charset="0"/>
                <a:ea typeface="Cambria" panose="02040503050406030204" pitchFamily="18" charset="0"/>
                <a:cs typeface="+mn-cs"/>
              </a:rPr>
              <a:t>left sub-tree </a:t>
            </a:r>
            <a:r>
              <a:rPr lang="en-US" sz="2150" kern="1200" dirty="0">
                <a:solidFill>
                  <a:srgbClr val="212121"/>
                </a:solidFill>
                <a:latin typeface="Cambria" panose="02040503050406030204" pitchFamily="18" charset="0"/>
                <a:ea typeface="Cambria" panose="02040503050406030204" pitchFamily="18" charset="0"/>
                <a:cs typeface="+mn-cs"/>
              </a:rPr>
              <a:t>is </a:t>
            </a:r>
            <a:r>
              <a:rPr lang="en-US" sz="2150" b="1" i="1" kern="1200" dirty="0">
                <a:solidFill>
                  <a:srgbClr val="C00000"/>
                </a:solidFill>
                <a:latin typeface="Cambria" panose="02040503050406030204" pitchFamily="18" charset="0"/>
                <a:ea typeface="Cambria" panose="02040503050406030204" pitchFamily="18" charset="0"/>
                <a:cs typeface="+mn-cs"/>
              </a:rPr>
              <a:t>one level higher</a:t>
            </a:r>
            <a:r>
              <a:rPr lang="en-US" sz="2150" kern="1200" dirty="0">
                <a:solidFill>
                  <a:srgbClr val="212121"/>
                </a:solidFill>
                <a:latin typeface="Cambria" panose="02040503050406030204" pitchFamily="18" charset="0"/>
                <a:ea typeface="Cambria" panose="02040503050406030204" pitchFamily="18" charset="0"/>
                <a:cs typeface="+mn-cs"/>
              </a:rPr>
              <a:t> than the </a:t>
            </a:r>
            <a:r>
              <a:rPr lang="en-US" sz="2150" b="1" i="1" kern="1200" dirty="0">
                <a:solidFill>
                  <a:srgbClr val="C00000"/>
                </a:solidFill>
                <a:latin typeface="Cambria" panose="02040503050406030204" pitchFamily="18" charset="0"/>
                <a:ea typeface="Cambria" panose="02040503050406030204" pitchFamily="18" charset="0"/>
                <a:cs typeface="+mn-cs"/>
              </a:rPr>
              <a:t>right sub-tree</a:t>
            </a:r>
            <a:r>
              <a:rPr lang="en-US" sz="2150"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If balance factor of any node is 0, it means that the left sub-tree and right sub-tree contain equal height.</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If balance factor of any node is -1, it means that the left sub-tree is one level lower than the right sub-tree.</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An AVL tree is given in the figure. We can see that, balance factor associated with each node is in between -1 and +1. therefore, it is an example of AVL tree.</a:t>
            </a:r>
          </a:p>
        </p:txBody>
      </p:sp>
      <p:pic>
        <p:nvPicPr>
          <p:cNvPr id="1026" name="Picture 2" descr="AVL Tree">
            <a:extLst>
              <a:ext uri="{FF2B5EF4-FFF2-40B4-BE49-F238E27FC236}">
                <a16:creationId xmlns:a16="http://schemas.microsoft.com/office/drawing/2014/main" xmlns="" id="{3CF24372-BC03-FE12-652F-5FC7F52CE0CB}"/>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305040" y="1037171"/>
            <a:ext cx="4653280" cy="548554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753017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7042993" cy="608361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is invented by GM Adelson - </a:t>
            </a:r>
            <a:r>
              <a:rPr lang="en-US" sz="2267" kern="1200" dirty="0" err="1">
                <a:solidFill>
                  <a:srgbClr val="212121"/>
                </a:solidFill>
                <a:latin typeface="Cambria" panose="02040503050406030204" pitchFamily="18" charset="0"/>
                <a:ea typeface="Cambria" panose="02040503050406030204" pitchFamily="18" charset="0"/>
                <a:cs typeface="+mn-cs"/>
              </a:rPr>
              <a:t>Velsky</a:t>
            </a:r>
            <a:r>
              <a:rPr lang="en-US" sz="2267" kern="1200" dirty="0">
                <a:solidFill>
                  <a:srgbClr val="212121"/>
                </a:solidFill>
                <a:latin typeface="Cambria" panose="02040503050406030204" pitchFamily="18" charset="0"/>
                <a:ea typeface="Cambria" panose="02040503050406030204" pitchFamily="18" charset="0"/>
                <a:cs typeface="+mn-cs"/>
              </a:rPr>
              <a:t> and EM Landis in 1962. The tree is named AVL in </a:t>
            </a:r>
            <a:r>
              <a:rPr lang="en-US" sz="2267" kern="1200" dirty="0" err="1">
                <a:solidFill>
                  <a:srgbClr val="212121"/>
                </a:solidFill>
                <a:latin typeface="Cambria" panose="02040503050406030204" pitchFamily="18" charset="0"/>
                <a:ea typeface="Cambria" panose="02040503050406030204" pitchFamily="18" charset="0"/>
                <a:cs typeface="+mn-cs"/>
              </a:rPr>
              <a:t>honour</a:t>
            </a:r>
            <a:r>
              <a:rPr lang="en-US" sz="2267" kern="1200" dirty="0">
                <a:solidFill>
                  <a:srgbClr val="212121"/>
                </a:solidFill>
                <a:latin typeface="Cambria" panose="02040503050406030204" pitchFamily="18" charset="0"/>
                <a:ea typeface="Cambria" panose="02040503050406030204" pitchFamily="18" charset="0"/>
                <a:cs typeface="+mn-cs"/>
              </a:rPr>
              <a:t> of its inventors.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can be defined as height balanced binary search tree in which each node is associated with a balance factor which is calculated by subtracting the height of its right sub-tree from that of its left sub-tree.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Balance Factor (k) = height (left(k)) - height (right(k))</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is said to be balanced if balance factor of each node is in between -1 to 1, otherwise, the tree will be </a:t>
            </a:r>
            <a:r>
              <a:rPr lang="en-US" sz="2267" b="1" i="1" kern="1200" dirty="0">
                <a:solidFill>
                  <a:srgbClr val="C00000"/>
                </a:solidFill>
                <a:latin typeface="Cambria" panose="02040503050406030204" pitchFamily="18" charset="0"/>
                <a:ea typeface="Cambria" panose="02040503050406030204" pitchFamily="18" charset="0"/>
                <a:cs typeface="+mn-cs"/>
              </a:rPr>
              <a:t>unbalanced</a:t>
            </a:r>
            <a:r>
              <a:rPr lang="en-US" sz="2267" kern="1200" dirty="0">
                <a:solidFill>
                  <a:srgbClr val="212121"/>
                </a:solidFill>
                <a:latin typeface="Cambria" panose="02040503050406030204" pitchFamily="18" charset="0"/>
                <a:ea typeface="Cambria" panose="02040503050406030204" pitchFamily="18" charset="0"/>
                <a:cs typeface="+mn-cs"/>
              </a:rPr>
              <a:t> and need to be </a:t>
            </a:r>
            <a:r>
              <a:rPr lang="en-US" sz="2267" b="1" i="1" kern="1200" dirty="0">
                <a:solidFill>
                  <a:srgbClr val="C00000"/>
                </a:solidFill>
                <a:latin typeface="Cambria" panose="02040503050406030204" pitchFamily="18" charset="0"/>
                <a:ea typeface="Cambria" panose="02040503050406030204" pitchFamily="18" charset="0"/>
                <a:cs typeface="+mn-cs"/>
              </a:rPr>
              <a:t>balanced</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2" name="Picture 2" descr="AVL Tree">
            <a:extLst>
              <a:ext uri="{FF2B5EF4-FFF2-40B4-BE49-F238E27FC236}">
                <a16:creationId xmlns:a16="http://schemas.microsoft.com/office/drawing/2014/main" xmlns="" id="{5C274F92-93FA-659D-4ABC-8A5085D46109}"/>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305040" y="1037171"/>
            <a:ext cx="4653280" cy="548554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577602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11929953" cy="353047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Operation perform in AVL Tree: Insertion &amp; Deletion</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Insertion: </a:t>
            </a:r>
            <a:r>
              <a:rPr lang="en-US" sz="2267" kern="1200" dirty="0">
                <a:solidFill>
                  <a:srgbClr val="212121"/>
                </a:solidFill>
                <a:latin typeface="Cambria" panose="02040503050406030204" pitchFamily="18" charset="0"/>
                <a:ea typeface="Cambria" panose="02040503050406030204" pitchFamily="18" charset="0"/>
                <a:cs typeface="+mn-cs"/>
              </a:rPr>
              <a:t>Insertion in AVL tree is performed in the same way as it is performed in a binary search tree. However, it may lead to violation in the AVL tree property and therefore the tree may need balancing. The tree can be balanced by applying rotations.</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Deletion: </a:t>
            </a:r>
            <a:r>
              <a:rPr lang="en-US" sz="2267" kern="1200" dirty="0">
                <a:solidFill>
                  <a:srgbClr val="212121"/>
                </a:solidFill>
                <a:latin typeface="Cambria" panose="02040503050406030204" pitchFamily="18" charset="0"/>
                <a:ea typeface="Cambria" panose="02040503050406030204" pitchFamily="18" charset="0"/>
                <a:cs typeface="+mn-cs"/>
              </a:rPr>
              <a:t>Deletion can also be performed in the same way as it is performed in a binary search tree. Deletion may also disturb the balance of the tree therefore, various types of rotations are used to rebalance the tree.</a:t>
            </a:r>
          </a:p>
        </p:txBody>
      </p:sp>
    </p:spTree>
    <p:extLst>
      <p:ext uri="{BB962C8B-B14F-4D97-AF65-F5344CB8AC3E}">
        <p14:creationId xmlns:p14="http://schemas.microsoft.com/office/powerpoint/2010/main" xmlns="" val="34001358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612170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We perform rotation in AVL tree only in case if Balance Factor is other than -1, 0, and 1. There are basically four types of rotations which are as follows:</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 </a:t>
            </a:r>
            <a:r>
              <a:rPr lang="en-US" sz="2267" b="1" i="1" kern="1200" dirty="0" err="1">
                <a:solidFill>
                  <a:srgbClr val="C00000"/>
                </a:solidFill>
                <a:latin typeface="Cambria" panose="02040503050406030204" pitchFamily="18" charset="0"/>
                <a:ea typeface="Cambria" panose="02040503050406030204" pitchFamily="18" charset="0"/>
                <a:cs typeface="+mn-cs"/>
              </a:rPr>
              <a:t>L</a:t>
            </a:r>
            <a:r>
              <a:rPr lang="en-US" sz="2267" b="1" i="1" kern="1200" dirty="0">
                <a:solidFill>
                  <a:srgbClr val="C00000"/>
                </a:solidFill>
                <a:latin typeface="Cambria" panose="02040503050406030204" pitchFamily="18" charset="0"/>
                <a:ea typeface="Cambria" panose="02040503050406030204" pitchFamily="18" charset="0"/>
                <a:cs typeface="+mn-cs"/>
              </a:rPr>
              <a:t>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left subtree of left subtree of A.</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 </a:t>
            </a:r>
            <a:r>
              <a:rPr lang="en-US" sz="2267" b="1" i="1" kern="1200" dirty="0" err="1">
                <a:solidFill>
                  <a:srgbClr val="C00000"/>
                </a:solidFill>
                <a:latin typeface="Cambria" panose="02040503050406030204" pitchFamily="18" charset="0"/>
                <a:ea typeface="Cambria" panose="02040503050406030204" pitchFamily="18" charset="0"/>
                <a:cs typeface="+mn-cs"/>
              </a:rPr>
              <a:t>R</a:t>
            </a:r>
            <a:r>
              <a:rPr lang="en-US" sz="2267" b="1" i="1" kern="1200" dirty="0">
                <a:solidFill>
                  <a:srgbClr val="C00000"/>
                </a:solidFill>
                <a:latin typeface="Cambria" panose="02040503050406030204" pitchFamily="18" charset="0"/>
                <a:ea typeface="Cambria" panose="02040503050406030204" pitchFamily="18" charset="0"/>
                <a:cs typeface="+mn-cs"/>
              </a:rPr>
              <a:t>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right subtree of right subtree of A.</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 R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right subtree of left subtree of A.</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 L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left subtree of right subtree of A.</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first two rotations</a:t>
            </a:r>
            <a:r>
              <a:rPr lang="en-US" sz="2267" i="1" kern="1200" dirty="0">
                <a:solidFill>
                  <a:srgbClr val="212121"/>
                </a:solidFill>
                <a:latin typeface="Cambria" panose="02040503050406030204" pitchFamily="18" charset="0"/>
                <a:ea typeface="Cambria" panose="02040503050406030204" pitchFamily="18" charset="0"/>
                <a:cs typeface="+mn-cs"/>
              </a:rPr>
              <a:t> </a:t>
            </a:r>
            <a:r>
              <a:rPr lang="en-US" sz="2267" b="1" i="1" kern="1200" dirty="0">
                <a:solidFill>
                  <a:srgbClr val="C00000"/>
                </a:solidFill>
                <a:latin typeface="Cambria" panose="02040503050406030204" pitchFamily="18" charset="0"/>
                <a:ea typeface="Cambria" panose="02040503050406030204" pitchFamily="18" charset="0"/>
                <a:cs typeface="+mn-cs"/>
              </a:rPr>
              <a:t>LL</a:t>
            </a:r>
            <a:r>
              <a:rPr lang="en-US" sz="2267" i="1" kern="1200" dirty="0">
                <a:solidFill>
                  <a:srgbClr val="212121"/>
                </a:solidFill>
                <a:latin typeface="Cambria" panose="02040503050406030204" pitchFamily="18" charset="0"/>
                <a:ea typeface="Cambria" panose="02040503050406030204" pitchFamily="18" charset="0"/>
                <a:cs typeface="+mn-cs"/>
              </a:rPr>
              <a:t> </a:t>
            </a:r>
            <a:r>
              <a:rPr lang="en-US" sz="2267" kern="1200" dirty="0">
                <a:solidFill>
                  <a:srgbClr val="212121"/>
                </a:solidFill>
                <a:latin typeface="Cambria" panose="02040503050406030204" pitchFamily="18" charset="0"/>
                <a:ea typeface="Cambria" panose="02040503050406030204" pitchFamily="18" charset="0"/>
                <a:cs typeface="+mn-cs"/>
              </a:rPr>
              <a:t>and </a:t>
            </a:r>
            <a:r>
              <a:rPr lang="en-US" sz="2267" b="1" i="1" kern="1200" dirty="0">
                <a:solidFill>
                  <a:srgbClr val="C00000"/>
                </a:solidFill>
                <a:latin typeface="Cambria" panose="02040503050406030204" pitchFamily="18" charset="0"/>
                <a:ea typeface="Cambria" panose="02040503050406030204" pitchFamily="18" charset="0"/>
                <a:cs typeface="+mn-cs"/>
              </a:rPr>
              <a:t>RR</a:t>
            </a:r>
            <a:r>
              <a:rPr lang="en-US" sz="2267" kern="1200" dirty="0">
                <a:solidFill>
                  <a:srgbClr val="212121"/>
                </a:solidFill>
                <a:latin typeface="Cambria" panose="02040503050406030204" pitchFamily="18" charset="0"/>
                <a:ea typeface="Cambria" panose="02040503050406030204" pitchFamily="18" charset="0"/>
                <a:cs typeface="+mn-cs"/>
              </a:rPr>
              <a:t> are </a:t>
            </a:r>
            <a:r>
              <a:rPr lang="en-US" sz="2267" b="1" i="1" kern="1200" dirty="0">
                <a:solidFill>
                  <a:srgbClr val="C00000"/>
                </a:solidFill>
                <a:latin typeface="Cambria" panose="02040503050406030204" pitchFamily="18" charset="0"/>
                <a:ea typeface="Cambria" panose="02040503050406030204" pitchFamily="18" charset="0"/>
                <a:cs typeface="+mn-cs"/>
              </a:rPr>
              <a:t>single</a:t>
            </a:r>
            <a:r>
              <a:rPr lang="en-US" sz="2267" i="1" kern="1200" dirty="0">
                <a:solidFill>
                  <a:srgbClr val="212121"/>
                </a:solidFill>
                <a:latin typeface="Cambria" panose="02040503050406030204" pitchFamily="18" charset="0"/>
                <a:ea typeface="Cambria" panose="02040503050406030204" pitchFamily="18" charset="0"/>
                <a:cs typeface="+mn-cs"/>
              </a:rPr>
              <a:t> </a:t>
            </a:r>
            <a:r>
              <a:rPr lang="en-US" sz="2267" b="1" i="1" kern="1200" dirty="0">
                <a:solidFill>
                  <a:srgbClr val="C00000"/>
                </a:solidFill>
                <a:latin typeface="Cambria" panose="02040503050406030204" pitchFamily="18" charset="0"/>
                <a:ea typeface="Cambria" panose="02040503050406030204" pitchFamily="18" charset="0"/>
                <a:cs typeface="+mn-cs"/>
              </a:rPr>
              <a:t>rotations</a:t>
            </a:r>
            <a:r>
              <a:rPr lang="en-US" sz="2267" b="1" kern="1200" dirty="0">
                <a:solidFill>
                  <a:srgbClr val="C00000"/>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next two rotations </a:t>
            </a:r>
            <a:r>
              <a:rPr lang="en-US" sz="2267" b="1" i="1" kern="1200" dirty="0">
                <a:solidFill>
                  <a:srgbClr val="C00000"/>
                </a:solidFill>
                <a:latin typeface="Cambria" panose="02040503050406030204" pitchFamily="18" charset="0"/>
                <a:ea typeface="Cambria" panose="02040503050406030204" pitchFamily="18" charset="0"/>
                <a:cs typeface="+mn-cs"/>
              </a:rPr>
              <a:t>LR</a:t>
            </a:r>
            <a:r>
              <a:rPr lang="en-US" sz="2267" kern="1200" dirty="0">
                <a:solidFill>
                  <a:srgbClr val="212121"/>
                </a:solidFill>
                <a:latin typeface="Cambria" panose="02040503050406030204" pitchFamily="18" charset="0"/>
                <a:ea typeface="Cambria" panose="02040503050406030204" pitchFamily="18" charset="0"/>
                <a:cs typeface="+mn-cs"/>
              </a:rPr>
              <a:t> and </a:t>
            </a:r>
            <a:r>
              <a:rPr lang="en-US" sz="2267" b="1" i="1" kern="1200" dirty="0">
                <a:solidFill>
                  <a:srgbClr val="C00000"/>
                </a:solidFill>
                <a:latin typeface="Cambria" panose="02040503050406030204" pitchFamily="18" charset="0"/>
                <a:ea typeface="Cambria" panose="02040503050406030204" pitchFamily="18" charset="0"/>
                <a:cs typeface="+mn-cs"/>
              </a:rPr>
              <a:t>RL</a:t>
            </a:r>
            <a:r>
              <a:rPr lang="en-US" sz="2267" kern="1200" dirty="0">
                <a:solidFill>
                  <a:srgbClr val="212121"/>
                </a:solidFill>
                <a:latin typeface="Cambria" panose="02040503050406030204" pitchFamily="18" charset="0"/>
                <a:ea typeface="Cambria" panose="02040503050406030204" pitchFamily="18" charset="0"/>
                <a:cs typeface="+mn-cs"/>
              </a:rPr>
              <a:t> are </a:t>
            </a:r>
            <a:r>
              <a:rPr lang="en-US" sz="2267" b="1" i="1" kern="1200" dirty="0">
                <a:solidFill>
                  <a:srgbClr val="C00000"/>
                </a:solidFill>
                <a:latin typeface="Cambria" panose="02040503050406030204" pitchFamily="18" charset="0"/>
                <a:ea typeface="Cambria" panose="02040503050406030204" pitchFamily="18" charset="0"/>
                <a:cs typeface="+mn-cs"/>
              </a:rPr>
              <a:t>double rotations</a:t>
            </a:r>
            <a:r>
              <a:rPr lang="en-US" sz="2267"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For a tree to be </a:t>
            </a:r>
            <a:r>
              <a:rPr lang="en-US" sz="2267" b="1" i="1" kern="1200" dirty="0">
                <a:solidFill>
                  <a:srgbClr val="C00000"/>
                </a:solidFill>
                <a:latin typeface="Cambria" panose="02040503050406030204" pitchFamily="18" charset="0"/>
                <a:ea typeface="Cambria" panose="02040503050406030204" pitchFamily="18" charset="0"/>
                <a:cs typeface="+mn-cs"/>
              </a:rPr>
              <a:t>unbalanced</a:t>
            </a:r>
            <a:r>
              <a:rPr lang="en-US" sz="2267" kern="1200" dirty="0">
                <a:solidFill>
                  <a:srgbClr val="212121"/>
                </a:solidFill>
                <a:latin typeface="Cambria" panose="02040503050406030204" pitchFamily="18" charset="0"/>
                <a:ea typeface="Cambria" panose="02040503050406030204" pitchFamily="18" charset="0"/>
                <a:cs typeface="+mn-cs"/>
              </a:rPr>
              <a:t>, minimum height must be at least 2, Let us understand each rotation </a:t>
            </a:r>
          </a:p>
        </p:txBody>
      </p:sp>
    </p:spTree>
    <p:extLst>
      <p:ext uri="{BB962C8B-B14F-4D97-AF65-F5344CB8AC3E}">
        <p14:creationId xmlns:p14="http://schemas.microsoft.com/office/powerpoint/2010/main" xmlns="" val="17820327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595498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RR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When BST becomes unbalanced, due to a node is inserted into the right subtree of the right subtree of A, then we perform RR rotation, RR rotation is an anticlockwise rotation, which is applied on the edge below a node having balance factor -2.</a:t>
            </a:r>
          </a:p>
          <a:p>
            <a:pPr algn="just">
              <a:lnSpc>
                <a:spcPct val="114000"/>
              </a:lnSpc>
              <a:spcBef>
                <a:spcPts val="1333"/>
              </a:spcBef>
              <a:buClr>
                <a:srgbClr val="B84742"/>
              </a:buClr>
            </a:pPr>
            <a:endParaRPr lang="en-US" sz="2267" kern="1200" dirty="0">
              <a:solidFill>
                <a:schemeClr val="tx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above example, node A has balance factor -2 because a node C is inserted in the right subtree of A right subtree. We perform the RR rotation on the edge below A.</a:t>
            </a:r>
          </a:p>
        </p:txBody>
      </p:sp>
      <p:pic>
        <p:nvPicPr>
          <p:cNvPr id="2" name="Picture 1">
            <a:extLst>
              <a:ext uri="{FF2B5EF4-FFF2-40B4-BE49-F238E27FC236}">
                <a16:creationId xmlns:a16="http://schemas.microsoft.com/office/drawing/2014/main" xmlns="" id="{41F8904A-C398-DD18-86D3-BE41563C21CE}"/>
              </a:ext>
            </a:extLst>
          </p:cNvPr>
          <p:cNvPicPr>
            <a:picLocks noChangeAspect="1"/>
          </p:cNvPicPr>
          <p:nvPr/>
        </p:nvPicPr>
        <p:blipFill>
          <a:blip r:embed="rId6"/>
          <a:stretch>
            <a:fillRect/>
          </a:stretch>
        </p:blipFill>
        <p:spPr>
          <a:xfrm>
            <a:off x="2824595" y="2711381"/>
            <a:ext cx="6532879" cy="2672079"/>
          </a:xfrm>
          <a:prstGeom prst="rect">
            <a:avLst/>
          </a:prstGeom>
        </p:spPr>
      </p:pic>
    </p:spTree>
    <p:extLst>
      <p:ext uri="{BB962C8B-B14F-4D97-AF65-F5344CB8AC3E}">
        <p14:creationId xmlns:p14="http://schemas.microsoft.com/office/powerpoint/2010/main" xmlns="" val="21742335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595498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LL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When BST becomes unbalanced, due to a node is inserted into the left subtree of the left subtree of C, then we perform LL rotation, LL rotation is clockwise rotation, which is applied on the edge below a node having balance factor 2.</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chemeClr val="tx1"/>
              </a:solidFill>
              <a:latin typeface="Cambria" panose="02040503050406030204" pitchFamily="18" charset="0"/>
              <a:ea typeface="Cambria" panose="02040503050406030204" pitchFamily="18" charset="0"/>
              <a:cs typeface="+mn-cs"/>
            </a:endParaRPr>
          </a:p>
          <a:p>
            <a:pPr algn="just">
              <a:lnSpc>
                <a:spcPct val="114000"/>
              </a:lnSpc>
              <a:spcBef>
                <a:spcPts val="1333"/>
              </a:spcBef>
              <a:buClr>
                <a:srgbClr val="B84742"/>
              </a:buClr>
            </a:pPr>
            <a:endParaRPr lang="en-US" sz="2267" kern="1200" dirty="0">
              <a:solidFill>
                <a:schemeClr val="tx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algn="just">
              <a:lnSpc>
                <a:spcPct val="114000"/>
              </a:lnSpc>
              <a:spcBef>
                <a:spcPts val="1333"/>
              </a:spcBef>
              <a:buClr>
                <a:srgbClr val="B84742"/>
              </a:buCl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above example, node C has balance factor 2 because a node A is inserted in the left subtree of C left subtree. We perform the LL rotation on the edge below A.</a:t>
            </a:r>
          </a:p>
        </p:txBody>
      </p:sp>
      <p:pic>
        <p:nvPicPr>
          <p:cNvPr id="2050" name="Picture 2" descr="AVL Rotations">
            <a:extLst>
              <a:ext uri="{FF2B5EF4-FFF2-40B4-BE49-F238E27FC236}">
                <a16:creationId xmlns:a16="http://schemas.microsoft.com/office/drawing/2014/main" xmlns="" id="{82E2B5BE-10F3-DFC4-4FE3-4082F02779B0}"/>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037840" y="2854363"/>
            <a:ext cx="6492240" cy="245931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763805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273500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LR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Double rotations are bit tougher than single rotation which has already explained.</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LR rotation = RR rotation + LL rotation, i.e., first RR rotation is performed on subtree and then LL rotation is performed on full tree, by full tree we mean the first node from the path of inserted node whose balance factor is other than -1, 0, or 1.</a:t>
            </a:r>
          </a:p>
        </p:txBody>
      </p:sp>
    </p:spTree>
    <p:extLst>
      <p:ext uri="{BB962C8B-B14F-4D97-AF65-F5344CB8AC3E}">
        <p14:creationId xmlns:p14="http://schemas.microsoft.com/office/powerpoint/2010/main" xmlns="" val="18848831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8" y="632376"/>
            <a:ext cx="3534638" cy="19751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LR Rotation:</a:t>
            </a:r>
          </a:p>
          <a:p>
            <a:pPr marL="353475" indent="-353475" algn="just">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Let us understand each and every step very clearly:</a:t>
            </a:r>
          </a:p>
        </p:txBody>
      </p:sp>
      <p:pic>
        <p:nvPicPr>
          <p:cNvPr id="3" name="Picture 2">
            <a:extLst>
              <a:ext uri="{FF2B5EF4-FFF2-40B4-BE49-F238E27FC236}">
                <a16:creationId xmlns:a16="http://schemas.microsoft.com/office/drawing/2014/main" xmlns="" id="{BE681A32-B0F2-3CBC-ACCF-BF950585E01E}"/>
              </a:ext>
            </a:extLst>
          </p:cNvPr>
          <p:cNvPicPr>
            <a:picLocks noChangeAspect="1"/>
          </p:cNvPicPr>
          <p:nvPr/>
        </p:nvPicPr>
        <p:blipFill>
          <a:blip r:embed="rId6"/>
          <a:stretch>
            <a:fillRect/>
          </a:stretch>
        </p:blipFill>
        <p:spPr>
          <a:xfrm>
            <a:off x="3724987" y="6366"/>
            <a:ext cx="8455698" cy="6845268"/>
          </a:xfrm>
          <a:prstGeom prst="rect">
            <a:avLst/>
          </a:prstGeom>
        </p:spPr>
      </p:pic>
    </p:spTree>
    <p:extLst>
      <p:ext uri="{BB962C8B-B14F-4D97-AF65-F5344CB8AC3E}">
        <p14:creationId xmlns:p14="http://schemas.microsoft.com/office/powerpoint/2010/main" xmlns="" val="6683417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7769</TotalTime>
  <Words>7442</Words>
  <Application>Microsoft Office PowerPoint</Application>
  <PresentationFormat>Custom</PresentationFormat>
  <Paragraphs>1042</Paragraphs>
  <Slides>121</Slides>
  <Notes>121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121</vt:i4>
      </vt:variant>
    </vt:vector>
  </HeadingPairs>
  <TitlesOfParts>
    <vt:vector size="130" baseType="lpstr">
      <vt:lpstr>Arial</vt:lpstr>
      <vt:lpstr>Proxima Nova</vt:lpstr>
      <vt:lpstr>Cambria</vt:lpstr>
      <vt:lpstr>Wingdings 3</vt:lpstr>
      <vt:lpstr>Roboto Condensed</vt:lpstr>
      <vt:lpstr>Wingdings</vt:lpstr>
      <vt:lpstr>__Source_Sans_Pro_fea366</vt:lpstr>
      <vt:lpstr>Comic Sans MS</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1423</cp:revision>
  <dcterms:modified xsi:type="dcterms:W3CDTF">2023-11-11T06:15:36Z</dcterms:modified>
</cp:coreProperties>
</file>